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rels" ContentType="application/vnd.openxmlformats-package.relationships+xml"/>
  <Default Extension="emf" ContentType="image/x-emf"/>
  <Default Extension="mp4" ContentType="video/unknown"/>
  <Default Extension="vml" ContentType="application/vnd.openxmlformats-officedocument.vmlDrawin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embeddings/oleObject3.bin" ContentType="application/vnd.openxmlformats-officedocument.oleObject"/>
  <Override PartName="/ppt/embeddings/oleObject4.bin" ContentType="application/vnd.openxmlformats-officedocument.oleObject"/>
  <Override PartName="/ppt/embeddings/oleObject5.bin" ContentType="application/vnd.openxmlformats-officedocument.oleObject"/>
  <Override PartName="/ppt/embeddings/oleObject6.bin" ContentType="application/vnd.openxmlformats-officedocument.oleObject"/>
  <Override PartName="/ppt/embeddings/oleObject7.bin" ContentType="application/vnd.openxmlformats-officedocument.oleObject"/>
  <Override PartName="/ppt/embeddings/oleObject8.bin" ContentType="application/vnd.openxmlformats-officedocument.oleObject"/>
  <Override PartName="/ppt/embeddings/oleObject9.bin" ContentType="application/vnd.openxmlformats-officedocument.oleObject"/>
  <Override PartName="/ppt/embeddings/oleObject10.bin" ContentType="application/vnd.openxmlformats-officedocument.oleObject"/>
  <Override PartName="/ppt/embeddings/oleObject11.bin" ContentType="application/vnd.openxmlformats-officedocument.oleObject"/>
  <Override PartName="/ppt/embeddings/oleObject12.bin" ContentType="application/vnd.openxmlformats-officedocument.oleObject"/>
  <Override PartName="/ppt/embeddings/oleObject13.bin" ContentType="application/vnd.openxmlformats-officedocument.oleObject"/>
  <Override PartName="/ppt/embeddings/oleObject14.bin" ContentType="application/vnd.openxmlformats-officedocument.oleObject"/>
  <Override PartName="/ppt/embeddings/oleObject15.bin" ContentType="application/vnd.openxmlformats-officedocument.oleObject"/>
  <Override PartName="/ppt/embeddings/oleObject16.bin" ContentType="application/vnd.openxmlformats-officedocument.oleObject"/>
  <Override PartName="/ppt/embeddings/oleObject17.bin" ContentType="application/vnd.openxmlformats-officedocument.oleObject"/>
  <Override PartName="/ppt/embeddings/oleObject18.bin" ContentType="application/vnd.openxmlformats-officedocument.oleObject"/>
  <Override PartName="/ppt/embeddings/oleObject19.bin" ContentType="application/vnd.openxmlformats-officedocument.oleObject"/>
  <Override PartName="/ppt/embeddings/oleObject20.bin" ContentType="application/vnd.openxmlformats-officedocument.oleObject"/>
  <Override PartName="/ppt/embeddings/oleObject21.bin" ContentType="application/vnd.openxmlformats-officedocument.oleObject"/>
  <Override PartName="/ppt/embeddings/oleObject22.bin" ContentType="application/vnd.openxmlformats-officedocument.oleObject"/>
  <Override PartName="/ppt/embeddings/oleObject23.bin" ContentType="application/vnd.openxmlformats-officedocument.oleObject"/>
  <Override PartName="/ppt/embeddings/oleObject24.bin" ContentType="application/vnd.openxmlformats-officedocument.oleObject"/>
  <Override PartName="/ppt/embeddings/oleObject25.bin" ContentType="application/vnd.openxmlformats-officedocument.oleObject"/>
  <Override PartName="/ppt/embeddings/oleObject26.bin" ContentType="application/vnd.openxmlformats-officedocument.oleObject"/>
  <Override PartName="/ppt/embeddings/oleObject27.bin" ContentType="application/vnd.openxmlformats-officedocument.oleObject"/>
  <Override PartName="/ppt/embeddings/oleObject28.bin" ContentType="application/vnd.openxmlformats-officedocument.oleObject"/>
  <Override PartName="/ppt/embeddings/oleObject29.bin" ContentType="application/vnd.openxmlformats-officedocument.oleObject"/>
  <Override PartName="/ppt/embeddings/oleObject30.bin" ContentType="application/vnd.openxmlformats-officedocument.oleObject"/>
  <Override PartName="/ppt/embeddings/oleObject31.bin" ContentType="application/vnd.openxmlformats-officedocument.oleObject"/>
  <Override PartName="/ppt/embeddings/oleObject32.bin" ContentType="application/vnd.openxmlformats-officedocument.oleObject"/>
  <Override PartName="/ppt/embeddings/oleObject33.bin" ContentType="application/vnd.openxmlformats-officedocument.oleObject"/>
  <Override PartName="/ppt/embeddings/oleObject34.bin" ContentType="application/vnd.openxmlformats-officedocument.oleObject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embeddings/oleObject35.bin" ContentType="application/vnd.openxmlformats-officedocument.oleObject"/>
  <Override PartName="/ppt/embeddings/oleObject36.bin" ContentType="application/vnd.openxmlformats-officedocument.oleObject"/>
  <Override PartName="/ppt/embeddings/oleObject37.bin" ContentType="application/vnd.openxmlformats-officedocument.oleObject"/>
  <Override PartName="/ppt/notesSlides/notesSlide3.xml" ContentType="application/vnd.openxmlformats-officedocument.presentationml.notesSlide+xml"/>
  <Override PartName="/ppt/embeddings/oleObject38.bin" ContentType="application/vnd.openxmlformats-officedocument.oleObject"/>
  <Override PartName="/ppt/embeddings/oleObject39.bin" ContentType="application/vnd.openxmlformats-officedocument.oleObject"/>
  <Override PartName="/ppt/embeddings/oleObject40.bin" ContentType="application/vnd.openxmlformats-officedocument.oleObject"/>
  <Override PartName="/ppt/embeddings/oleObject41.bin" ContentType="application/vnd.openxmlformats-officedocument.oleObject"/>
  <Override PartName="/ppt/embeddings/oleObject42.bin" ContentType="application/vnd.openxmlformats-officedocument.oleObject"/>
  <Override PartName="/ppt/embeddings/oleObject43.bin" ContentType="application/vnd.openxmlformats-officedocument.oleObject"/>
  <Override PartName="/ppt/embeddings/oleObject44.bin" ContentType="application/vnd.openxmlformats-officedocument.oleObject"/>
  <Override PartName="/ppt/embeddings/oleObject45.bin" ContentType="application/vnd.openxmlformats-officedocument.oleObject"/>
  <Override PartName="/ppt/embeddings/oleObject46.bin" ContentType="application/vnd.openxmlformats-officedocument.oleObject"/>
  <Override PartName="/ppt/embeddings/oleObject47.bin" ContentType="application/vnd.openxmlformats-officedocument.oleObject"/>
  <Override PartName="/ppt/embeddings/oleObject48.bin" ContentType="application/vnd.openxmlformats-officedocument.oleObject"/>
  <Override PartName="/ppt/embeddings/oleObject49.bin" ContentType="application/vnd.openxmlformats-officedocument.oleObject"/>
  <Override PartName="/ppt/embeddings/oleObject50.bin" ContentType="application/vnd.openxmlformats-officedocument.oleObject"/>
  <Override PartName="/ppt/embeddings/oleObject51.bin" ContentType="application/vnd.openxmlformats-officedocument.oleObject"/>
  <Override PartName="/ppt/embeddings/oleObject52.bin" ContentType="application/vnd.openxmlformats-officedocument.oleObject"/>
  <Override PartName="/ppt/embeddings/oleObject53.bin" ContentType="application/vnd.openxmlformats-officedocument.oleObject"/>
  <Override PartName="/ppt/embeddings/oleObject54.bin" ContentType="application/vnd.openxmlformats-officedocument.oleObject"/>
  <Override PartName="/ppt/notesSlides/notesSlide4.xml" ContentType="application/vnd.openxmlformats-officedocument.presentationml.notesSlide+xml"/>
  <Override PartName="/ppt/embeddings/oleObject55.bin" ContentType="application/vnd.openxmlformats-officedocument.oleObject"/>
  <Override PartName="/ppt/embeddings/oleObject56.bin" ContentType="application/vnd.openxmlformats-officedocument.oleObject"/>
  <Override PartName="/ppt/embeddings/oleObject57.bin" ContentType="application/vnd.openxmlformats-officedocument.oleObject"/>
  <Override PartName="/ppt/embeddings/oleObject58.bin" ContentType="application/vnd.openxmlformats-officedocument.oleObject"/>
  <Override PartName="/ppt/embeddings/oleObject59.bin" ContentType="application/vnd.openxmlformats-officedocument.oleObject"/>
  <Override PartName="/ppt/embeddings/oleObject60.bin" ContentType="application/vnd.openxmlformats-officedocument.oleObject"/>
  <Override PartName="/ppt/embeddings/oleObject61.bin" ContentType="application/vnd.openxmlformats-officedocument.oleObject"/>
  <Override PartName="/ppt/embeddings/oleObject62.bin" ContentType="application/vnd.openxmlformats-officedocument.oleObject"/>
  <Override PartName="/ppt/embeddings/oleObject63.bin" ContentType="application/vnd.openxmlformats-officedocument.oleObject"/>
  <Override PartName="/ppt/embeddings/oleObject64.bin" ContentType="application/vnd.openxmlformats-officedocument.oleObject"/>
  <Override PartName="/ppt/embeddings/oleObject65.bin" ContentType="application/vnd.openxmlformats-officedocument.oleObject"/>
  <Override PartName="/ppt/embeddings/oleObject66.bin" ContentType="application/vnd.openxmlformats-officedocument.oleObject"/>
  <Override PartName="/ppt/embeddings/oleObject67.bin" ContentType="application/vnd.openxmlformats-officedocument.oleObject"/>
  <Override PartName="/ppt/embeddings/oleObject68.bin" ContentType="application/vnd.openxmlformats-officedocument.oleObject"/>
  <Override PartName="/ppt/embeddings/oleObject69.bin" ContentType="application/vnd.openxmlformats-officedocument.oleObject"/>
  <Override PartName="/ppt/embeddings/oleObject70.bin" ContentType="application/vnd.openxmlformats-officedocument.oleObject"/>
  <Override PartName="/ppt/embeddings/oleObject71.bin" ContentType="application/vnd.openxmlformats-officedocument.oleObject"/>
  <Override PartName="/ppt/embeddings/oleObject72.bin" ContentType="application/vnd.openxmlformats-officedocument.oleObject"/>
  <Override PartName="/ppt/embeddings/oleObject73.bin" ContentType="application/vnd.openxmlformats-officedocument.oleObject"/>
  <Override PartName="/ppt/embeddings/oleObject74.bin" ContentType="application/vnd.openxmlformats-officedocument.oleObject"/>
  <Override PartName="/ppt/embeddings/oleObject75.bin" ContentType="application/vnd.openxmlformats-officedocument.oleObject"/>
  <Override PartName="/ppt/embeddings/oleObject76.bin" ContentType="application/vnd.openxmlformats-officedocument.oleObject"/>
  <Override PartName="/ppt/embeddings/oleObject77.bin" ContentType="application/vnd.openxmlformats-officedocument.oleObject"/>
  <Override PartName="/ppt/embeddings/oleObject78.bin" ContentType="application/vnd.openxmlformats-officedocument.oleObject"/>
  <Override PartName="/ppt/embeddings/oleObject79.bin" ContentType="application/vnd.openxmlformats-officedocument.oleObject"/>
  <Override PartName="/ppt/embeddings/oleObject80.bin" ContentType="application/vnd.openxmlformats-officedocument.oleObject"/>
  <Override PartName="/ppt/embeddings/oleObject81.bin" ContentType="application/vnd.openxmlformats-officedocument.oleObject"/>
  <Override PartName="/ppt/embeddings/oleObject82.bin" ContentType="application/vnd.openxmlformats-officedocument.oleObject"/>
  <Override PartName="/ppt/embeddings/oleObject83.bin" ContentType="application/vnd.openxmlformats-officedocument.oleObject"/>
  <Override PartName="/ppt/embeddings/oleObject84.bin" ContentType="application/vnd.openxmlformats-officedocument.oleObject"/>
  <Override PartName="/ppt/embeddings/oleObject85.bin" ContentType="application/vnd.openxmlformats-officedocument.oleObject"/>
  <Override PartName="/ppt/embeddings/oleObject86.bin" ContentType="application/vnd.openxmlformats-officedocument.oleObject"/>
  <Override PartName="/ppt/embeddings/oleObject87.bin" ContentType="application/vnd.openxmlformats-officedocument.oleObject"/>
  <Override PartName="/ppt/embeddings/oleObject88.bin" ContentType="application/vnd.openxmlformats-officedocument.oleObject"/>
  <Override PartName="/ppt/embeddings/oleObject89.bin" ContentType="application/vnd.openxmlformats-officedocument.oleObject"/>
  <Override PartName="/ppt/embeddings/oleObject90.bin" ContentType="application/vnd.openxmlformats-officedocument.oleObject"/>
  <Override PartName="/ppt/embeddings/oleObject91.bin" ContentType="application/vnd.openxmlformats-officedocument.oleObject"/>
  <Override PartName="/ppt/embeddings/oleObject92.bin" ContentType="application/vnd.openxmlformats-officedocument.oleObject"/>
  <Override PartName="/ppt/embeddings/Microsoft___1.bin" ContentType="application/vnd.openxmlformats-officedocument.oleObject"/>
  <Override PartName="/ppt/embeddings/Microsoft___2.bin" ContentType="application/vnd.openxmlformats-officedocument.oleObject"/>
  <Override PartName="/ppt/embeddings/Microsoft___3.bin" ContentType="application/vnd.openxmlformats-officedocument.oleObject"/>
  <Override PartName="/ppt/embeddings/oleObject93.bin" ContentType="application/vnd.openxmlformats-officedocument.oleObject"/>
  <Override PartName="/ppt/embeddings/oleObject94.bin" ContentType="application/vnd.openxmlformats-officedocument.oleObject"/>
  <Override PartName="/ppt/embeddings/oleObject95.bin" ContentType="application/vnd.openxmlformats-officedocument.oleObject"/>
  <Override PartName="/ppt/embeddings/oleObject96.bin" ContentType="application/vnd.openxmlformats-officedocument.oleObject"/>
  <Override PartName="/ppt/embeddings/oleObject97.bin" ContentType="application/vnd.openxmlformats-officedocument.oleObject"/>
  <Override PartName="/ppt/embeddings/oleObject98.bin" ContentType="application/vnd.openxmlformats-officedocument.oleObject"/>
  <Override PartName="/ppt/embeddings/oleObject99.bin" ContentType="application/vnd.openxmlformats-officedocument.oleObject"/>
  <Override PartName="/ppt/embeddings/oleObject100.bin" ContentType="application/vnd.openxmlformats-officedocument.oleObject"/>
  <Override PartName="/ppt/embeddings/oleObject101.bin" ContentType="application/vnd.openxmlformats-officedocument.oleObject"/>
  <Override PartName="/ppt/embeddings/oleObject102.bin" ContentType="application/vnd.openxmlformats-officedocument.oleObject"/>
  <Override PartName="/ppt/embeddings/oleObject103.bin" ContentType="application/vnd.openxmlformats-officedocument.oleObject"/>
  <Override PartName="/ppt/embeddings/oleObject104.bin" ContentType="application/vnd.openxmlformats-officedocument.oleObject"/>
  <Override PartName="/ppt/embeddings/oleObject105.bin" ContentType="application/vnd.openxmlformats-officedocument.oleObject"/>
  <Override PartName="/ppt/embeddings/oleObject106.bin" ContentType="application/vnd.openxmlformats-officedocument.oleObject"/>
  <Override PartName="/ppt/embeddings/oleObject107.bin" ContentType="application/vnd.openxmlformats-officedocument.oleObject"/>
  <Override PartName="/ppt/embeddings/oleObject108.bin" ContentType="application/vnd.openxmlformats-officedocument.oleObject"/>
  <Override PartName="/ppt/embeddings/oleObject109.bin" ContentType="application/vnd.openxmlformats-officedocument.oleObject"/>
  <Override PartName="/ppt/embeddings/oleObject110.bin" ContentType="application/vnd.openxmlformats-officedocument.oleObject"/>
  <Override PartName="/ppt/embeddings/oleObject111.bin" ContentType="application/vnd.openxmlformats-officedocument.oleObject"/>
  <Override PartName="/ppt/embeddings/oleObject112.bin" ContentType="application/vnd.openxmlformats-officedocument.oleObject"/>
  <Override PartName="/ppt/embeddings/oleObject113.bin" ContentType="application/vnd.openxmlformats-officedocument.oleObject"/>
  <Override PartName="/ppt/embeddings/oleObject114.bin" ContentType="application/vnd.openxmlformats-officedocument.oleObject"/>
  <Override PartName="/ppt/embeddings/oleObject115.bin" ContentType="application/vnd.openxmlformats-officedocument.oleObject"/>
  <Override PartName="/ppt/embeddings/oleObject116.bin" ContentType="application/vnd.openxmlformats-officedocument.oleObject"/>
  <Override PartName="/ppt/embeddings/oleObject117.bin" ContentType="application/vnd.openxmlformats-officedocument.oleObject"/>
  <Override PartName="/ppt/embeddings/oleObject118.bin" ContentType="application/vnd.openxmlformats-officedocument.oleObject"/>
  <Override PartName="/ppt/embeddings/oleObject119.bin" ContentType="application/vnd.openxmlformats-officedocument.oleObject"/>
  <Override PartName="/ppt/embeddings/oleObject120.bin" ContentType="application/vnd.openxmlformats-officedocument.oleObject"/>
  <Override PartName="/ppt/embeddings/oleObject121.bin" ContentType="application/vnd.openxmlformats-officedocument.oleObject"/>
  <Override PartName="/ppt/embeddings/oleObject122.bin" ContentType="application/vnd.openxmlformats-officedocument.oleObject"/>
  <Override PartName="/ppt/embeddings/oleObject123.bin" ContentType="application/vnd.openxmlformats-officedocument.oleObject"/>
  <Override PartName="/ppt/embeddings/oleObject124.bin" ContentType="application/vnd.openxmlformats-officedocument.oleObject"/>
  <Override PartName="/ppt/embeddings/oleObject125.bin" ContentType="application/vnd.openxmlformats-officedocument.oleObject"/>
  <Override PartName="/ppt/embeddings/oleObject126.bin" ContentType="application/vnd.openxmlformats-officedocument.oleObject"/>
  <Override PartName="/ppt/embeddings/Microsoft___4.bin" ContentType="application/vnd.openxmlformats-officedocument.oleObject"/>
  <Override PartName="/ppt/embeddings/Microsoft___5.bin" ContentType="application/vnd.openxmlformats-officedocument.oleObject"/>
  <Override PartName="/ppt/embeddings/Microsoft___6.bin" ContentType="application/vnd.openxmlformats-officedocument.oleObject"/>
  <Override PartName="/ppt/embeddings/Microsoft___7.bin" ContentType="application/vnd.openxmlformats-officedocument.oleObject"/>
  <Override PartName="/ppt/embeddings/Microsoft___8.bin" ContentType="application/vnd.openxmlformats-officedocument.oleObject"/>
  <Override PartName="/ppt/embeddings/Microsoft___9.bin" ContentType="application/vnd.openxmlformats-officedocument.oleObject"/>
  <Override PartName="/ppt/embeddings/Microsoft___10.bin" ContentType="application/vnd.openxmlformats-officedocument.oleObject"/>
  <Override PartName="/ppt/embeddings/Microsoft___11.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1" r:id="rId1"/>
  </p:sldMasterIdLst>
  <p:notesMasterIdLst>
    <p:notesMasterId r:id="rId68"/>
  </p:notesMasterIdLst>
  <p:handoutMasterIdLst>
    <p:handoutMasterId r:id="rId69"/>
  </p:handoutMasterIdLst>
  <p:sldIdLst>
    <p:sldId id="467" r:id="rId2"/>
    <p:sldId id="489" r:id="rId3"/>
    <p:sldId id="585" r:id="rId4"/>
    <p:sldId id="586" r:id="rId5"/>
    <p:sldId id="587" r:id="rId6"/>
    <p:sldId id="589" r:id="rId7"/>
    <p:sldId id="496" r:id="rId8"/>
    <p:sldId id="497" r:id="rId9"/>
    <p:sldId id="498" r:id="rId10"/>
    <p:sldId id="500" r:id="rId11"/>
    <p:sldId id="598" r:id="rId12"/>
    <p:sldId id="501" r:id="rId13"/>
    <p:sldId id="502" r:id="rId14"/>
    <p:sldId id="503" r:id="rId15"/>
    <p:sldId id="504" r:id="rId16"/>
    <p:sldId id="602" r:id="rId17"/>
    <p:sldId id="505" r:id="rId18"/>
    <p:sldId id="605" r:id="rId19"/>
    <p:sldId id="563" r:id="rId20"/>
    <p:sldId id="560" r:id="rId21"/>
    <p:sldId id="635" r:id="rId22"/>
    <p:sldId id="515" r:id="rId23"/>
    <p:sldId id="520" r:id="rId24"/>
    <p:sldId id="428" r:id="rId25"/>
    <p:sldId id="446" r:id="rId26"/>
    <p:sldId id="447" r:id="rId27"/>
    <p:sldId id="283" r:id="rId28"/>
    <p:sldId id="419" r:id="rId29"/>
    <p:sldId id="455" r:id="rId30"/>
    <p:sldId id="625" r:id="rId31"/>
    <p:sldId id="620" r:id="rId32"/>
    <p:sldId id="613" r:id="rId33"/>
    <p:sldId id="614" r:id="rId34"/>
    <p:sldId id="615" r:id="rId35"/>
    <p:sldId id="608" r:id="rId36"/>
    <p:sldId id="609" r:id="rId37"/>
    <p:sldId id="610" r:id="rId38"/>
    <p:sldId id="611" r:id="rId39"/>
    <p:sldId id="612" r:id="rId40"/>
    <p:sldId id="618" r:id="rId41"/>
    <p:sldId id="619" r:id="rId42"/>
    <p:sldId id="621" r:id="rId43"/>
    <p:sldId id="622" r:id="rId44"/>
    <p:sldId id="623" r:id="rId45"/>
    <p:sldId id="624" r:id="rId46"/>
    <p:sldId id="626" r:id="rId47"/>
    <p:sldId id="616" r:id="rId48"/>
    <p:sldId id="617" r:id="rId49"/>
    <p:sldId id="630" r:id="rId50"/>
    <p:sldId id="637" r:id="rId51"/>
    <p:sldId id="628" r:id="rId52"/>
    <p:sldId id="629" r:id="rId53"/>
    <p:sldId id="627" r:id="rId54"/>
    <p:sldId id="638" r:id="rId55"/>
    <p:sldId id="639" r:id="rId56"/>
    <p:sldId id="645" r:id="rId57"/>
    <p:sldId id="633" r:id="rId58"/>
    <p:sldId id="644" r:id="rId59"/>
    <p:sldId id="634" r:id="rId60"/>
    <p:sldId id="643" r:id="rId61"/>
    <p:sldId id="646" r:id="rId62"/>
    <p:sldId id="641" r:id="rId63"/>
    <p:sldId id="642" r:id="rId64"/>
    <p:sldId id="640" r:id="rId65"/>
    <p:sldId id="647" r:id="rId66"/>
    <p:sldId id="648" r:id="rId67"/>
  </p:sldIdLst>
  <p:sldSz cx="9144000" cy="6858000" type="screen4x3"/>
  <p:notesSz cx="6794500" cy="9906000"/>
  <p:defaultTextStyle>
    <a:defPPr>
      <a:defRPr lang="ja-JP"/>
    </a:defPPr>
    <a:lvl1pPr algn="l" rtl="0" fontAlgn="base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HGS創英角ﾎﾟｯﾌﾟ体" charset="0"/>
        <a:ea typeface="HGS創英角ﾎﾟｯﾌﾟ体" charset="0"/>
        <a:cs typeface="HGS創英角ﾎﾟｯﾌﾟ体" charset="0"/>
      </a:defRPr>
    </a:lvl1pPr>
    <a:lvl2pPr marL="457200" algn="l" rtl="0" fontAlgn="base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HGS創英角ﾎﾟｯﾌﾟ体" charset="0"/>
        <a:ea typeface="HGS創英角ﾎﾟｯﾌﾟ体" charset="0"/>
        <a:cs typeface="HGS創英角ﾎﾟｯﾌﾟ体" charset="0"/>
      </a:defRPr>
    </a:lvl2pPr>
    <a:lvl3pPr marL="914400" algn="l" rtl="0" fontAlgn="base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HGS創英角ﾎﾟｯﾌﾟ体" charset="0"/>
        <a:ea typeface="HGS創英角ﾎﾟｯﾌﾟ体" charset="0"/>
        <a:cs typeface="HGS創英角ﾎﾟｯﾌﾟ体" charset="0"/>
      </a:defRPr>
    </a:lvl3pPr>
    <a:lvl4pPr marL="1371600" algn="l" rtl="0" fontAlgn="base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HGS創英角ﾎﾟｯﾌﾟ体" charset="0"/>
        <a:ea typeface="HGS創英角ﾎﾟｯﾌﾟ体" charset="0"/>
        <a:cs typeface="HGS創英角ﾎﾟｯﾌﾟ体" charset="0"/>
      </a:defRPr>
    </a:lvl4pPr>
    <a:lvl5pPr marL="1828800" algn="l" rtl="0" fontAlgn="base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HGS創英角ﾎﾟｯﾌﾟ体" charset="0"/>
        <a:ea typeface="HGS創英角ﾎﾟｯﾌﾟ体" charset="0"/>
        <a:cs typeface="HGS創英角ﾎﾟｯﾌﾟ体" charset="0"/>
      </a:defRPr>
    </a:lvl5pPr>
    <a:lvl6pPr marL="2286000" algn="l" defTabSz="457200" rtl="0" eaLnBrk="1" latinLnBrk="0" hangingPunct="1">
      <a:defRPr kumimoji="1" sz="1600" kern="1200">
        <a:solidFill>
          <a:schemeClr val="tx1"/>
        </a:solidFill>
        <a:latin typeface="HGS創英角ﾎﾟｯﾌﾟ体" charset="0"/>
        <a:ea typeface="HGS創英角ﾎﾟｯﾌﾟ体" charset="0"/>
        <a:cs typeface="HGS創英角ﾎﾟｯﾌﾟ体" charset="0"/>
      </a:defRPr>
    </a:lvl6pPr>
    <a:lvl7pPr marL="2743200" algn="l" defTabSz="457200" rtl="0" eaLnBrk="1" latinLnBrk="0" hangingPunct="1">
      <a:defRPr kumimoji="1" sz="1600" kern="1200">
        <a:solidFill>
          <a:schemeClr val="tx1"/>
        </a:solidFill>
        <a:latin typeface="HGS創英角ﾎﾟｯﾌﾟ体" charset="0"/>
        <a:ea typeface="HGS創英角ﾎﾟｯﾌﾟ体" charset="0"/>
        <a:cs typeface="HGS創英角ﾎﾟｯﾌﾟ体" charset="0"/>
      </a:defRPr>
    </a:lvl7pPr>
    <a:lvl8pPr marL="3200400" algn="l" defTabSz="457200" rtl="0" eaLnBrk="1" latinLnBrk="0" hangingPunct="1">
      <a:defRPr kumimoji="1" sz="1600" kern="1200">
        <a:solidFill>
          <a:schemeClr val="tx1"/>
        </a:solidFill>
        <a:latin typeface="HGS創英角ﾎﾟｯﾌﾟ体" charset="0"/>
        <a:ea typeface="HGS創英角ﾎﾟｯﾌﾟ体" charset="0"/>
        <a:cs typeface="HGS創英角ﾎﾟｯﾌﾟ体" charset="0"/>
      </a:defRPr>
    </a:lvl8pPr>
    <a:lvl9pPr marL="3657600" algn="l" defTabSz="457200" rtl="0" eaLnBrk="1" latinLnBrk="0" hangingPunct="1">
      <a:defRPr kumimoji="1" sz="1600" kern="1200">
        <a:solidFill>
          <a:schemeClr val="tx1"/>
        </a:solidFill>
        <a:latin typeface="HGS創英角ﾎﾟｯﾌﾟ体" charset="0"/>
        <a:ea typeface="HGS創英角ﾎﾟｯﾌﾟ体" charset="0"/>
        <a:cs typeface="HGS創英角ﾎﾟｯﾌﾟ体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9FF"/>
    <a:srgbClr val="0033CC"/>
    <a:srgbClr val="FFFFCC"/>
    <a:srgbClr val="800000"/>
    <a:srgbClr val="339933"/>
    <a:srgbClr val="CC0000"/>
    <a:srgbClr val="FF0000"/>
    <a:srgbClr val="00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7" autoAdjust="0"/>
    <p:restoredTop sz="94268" autoAdjust="0"/>
  </p:normalViewPr>
  <p:slideViewPr>
    <p:cSldViewPr>
      <p:cViewPr varScale="1">
        <p:scale>
          <a:sx n="149" d="100"/>
          <a:sy n="149" d="100"/>
        </p:scale>
        <p:origin x="-104" y="-44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19" d="100"/>
        <a:sy n="119" d="100"/>
      </p:scale>
      <p:origin x="0" y="1301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notesMaster" Target="notesMasters/notesMaster1.xml"/><Relationship Id="rId69" Type="http://schemas.openxmlformats.org/officeDocument/2006/relationships/handoutMaster" Target="handoutMasters/handoutMaster1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printerSettings" Target="printerSettings/printerSettings1.bin"/><Relationship Id="rId71" Type="http://schemas.openxmlformats.org/officeDocument/2006/relationships/presProps" Target="presProps.xml"/><Relationship Id="rId72" Type="http://schemas.openxmlformats.org/officeDocument/2006/relationships/viewProps" Target="view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theme" Target="theme/theme1.xml"/><Relationship Id="rId74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Relationship Id="rId2" Type="http://schemas.openxmlformats.org/officeDocument/2006/relationships/image" Target="../media/image2.emf"/><Relationship Id="rId3" Type="http://schemas.openxmlformats.org/officeDocument/2006/relationships/image" Target="../media/image3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wmf"/><Relationship Id="rId2" Type="http://schemas.openxmlformats.org/officeDocument/2006/relationships/image" Target="../media/image38.wmf"/><Relationship Id="rId3" Type="http://schemas.openxmlformats.org/officeDocument/2006/relationships/image" Target="../media/image39.w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4" Type="http://schemas.openxmlformats.org/officeDocument/2006/relationships/image" Target="../media/image43.emf"/><Relationship Id="rId5" Type="http://schemas.openxmlformats.org/officeDocument/2006/relationships/image" Target="../media/image44.emf"/><Relationship Id="rId6" Type="http://schemas.openxmlformats.org/officeDocument/2006/relationships/image" Target="../media/image45.emf"/><Relationship Id="rId7" Type="http://schemas.openxmlformats.org/officeDocument/2006/relationships/image" Target="../media/image46.emf"/><Relationship Id="rId8" Type="http://schemas.openxmlformats.org/officeDocument/2006/relationships/image" Target="../media/image47.emf"/><Relationship Id="rId1" Type="http://schemas.openxmlformats.org/officeDocument/2006/relationships/image" Target="../media/image40.emf"/><Relationship Id="rId2" Type="http://schemas.openxmlformats.org/officeDocument/2006/relationships/image" Target="../media/image41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8.wmf"/><Relationship Id="rId2" Type="http://schemas.openxmlformats.org/officeDocument/2006/relationships/image" Target="../media/image49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0.wmf"/><Relationship Id="rId2" Type="http://schemas.openxmlformats.org/officeDocument/2006/relationships/image" Target="../media/image51.wmf"/><Relationship Id="rId3" Type="http://schemas.openxmlformats.org/officeDocument/2006/relationships/image" Target="../media/image52.wmf"/></Relationships>
</file>

<file path=ppt/drawings/_rels/vmlDrawing14.vml.rels><?xml version="1.0" encoding="UTF-8" standalone="yes"?>
<Relationships xmlns="http://schemas.openxmlformats.org/package/2006/relationships"><Relationship Id="rId3" Type="http://schemas.openxmlformats.org/officeDocument/2006/relationships/image" Target="../media/image58.wmf"/><Relationship Id="rId4" Type="http://schemas.openxmlformats.org/officeDocument/2006/relationships/image" Target="../media/image59.wmf"/><Relationship Id="rId1" Type="http://schemas.openxmlformats.org/officeDocument/2006/relationships/image" Target="../media/image56.wmf"/><Relationship Id="rId2" Type="http://schemas.openxmlformats.org/officeDocument/2006/relationships/image" Target="../media/image57.wmf"/></Relationships>
</file>

<file path=ppt/drawings/_rels/vmlDrawing15.vml.rels><?xml version="1.0" encoding="UTF-8" standalone="yes"?>
<Relationships xmlns="http://schemas.openxmlformats.org/package/2006/relationships"><Relationship Id="rId3" Type="http://schemas.openxmlformats.org/officeDocument/2006/relationships/image" Target="../media/image66.wmf"/><Relationship Id="rId4" Type="http://schemas.openxmlformats.org/officeDocument/2006/relationships/image" Target="../media/image67.wmf"/><Relationship Id="rId5" Type="http://schemas.openxmlformats.org/officeDocument/2006/relationships/image" Target="../media/image68.wmf"/><Relationship Id="rId1" Type="http://schemas.openxmlformats.org/officeDocument/2006/relationships/image" Target="../media/image64.wmf"/><Relationship Id="rId2" Type="http://schemas.openxmlformats.org/officeDocument/2006/relationships/image" Target="../media/image65.wmf"/></Relationships>
</file>

<file path=ppt/drawings/_rels/vmlDrawing16.vml.rels><?xml version="1.0" encoding="UTF-8" standalone="yes"?>
<Relationships xmlns="http://schemas.openxmlformats.org/package/2006/relationships"><Relationship Id="rId3" Type="http://schemas.openxmlformats.org/officeDocument/2006/relationships/image" Target="../media/image72.emf"/><Relationship Id="rId4" Type="http://schemas.openxmlformats.org/officeDocument/2006/relationships/image" Target="../media/image73.emf"/><Relationship Id="rId1" Type="http://schemas.openxmlformats.org/officeDocument/2006/relationships/image" Target="../media/image70.emf"/><Relationship Id="rId2" Type="http://schemas.openxmlformats.org/officeDocument/2006/relationships/image" Target="../media/image71.emf"/></Relationships>
</file>

<file path=ppt/drawings/_rels/vmlDrawing17.v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4" Type="http://schemas.openxmlformats.org/officeDocument/2006/relationships/image" Target="../media/image77.emf"/><Relationship Id="rId5" Type="http://schemas.openxmlformats.org/officeDocument/2006/relationships/image" Target="../media/image78.emf"/><Relationship Id="rId6" Type="http://schemas.openxmlformats.org/officeDocument/2006/relationships/image" Target="../media/image79.emf"/><Relationship Id="rId1" Type="http://schemas.openxmlformats.org/officeDocument/2006/relationships/image" Target="../media/image74.emf"/><Relationship Id="rId2" Type="http://schemas.openxmlformats.org/officeDocument/2006/relationships/image" Target="../media/image75.emf"/></Relationships>
</file>

<file path=ppt/drawings/_rels/vmlDrawing18.vml.rels><?xml version="1.0" encoding="UTF-8" standalone="yes"?>
<Relationships xmlns="http://schemas.openxmlformats.org/package/2006/relationships"><Relationship Id="rId3" Type="http://schemas.openxmlformats.org/officeDocument/2006/relationships/image" Target="../media/image82.emf"/><Relationship Id="rId4" Type="http://schemas.openxmlformats.org/officeDocument/2006/relationships/image" Target="../media/image83.emf"/><Relationship Id="rId5" Type="http://schemas.openxmlformats.org/officeDocument/2006/relationships/image" Target="../media/image84.emf"/><Relationship Id="rId6" Type="http://schemas.openxmlformats.org/officeDocument/2006/relationships/image" Target="../media/image85.emf"/><Relationship Id="rId7" Type="http://schemas.openxmlformats.org/officeDocument/2006/relationships/image" Target="../media/image86.emf"/><Relationship Id="rId1" Type="http://schemas.openxmlformats.org/officeDocument/2006/relationships/image" Target="../media/image80.emf"/><Relationship Id="rId2" Type="http://schemas.openxmlformats.org/officeDocument/2006/relationships/image" Target="../media/image81.emf"/></Relationships>
</file>

<file path=ppt/drawings/_rels/vmlDrawing19.vml.rels><?xml version="1.0" encoding="UTF-8" standalone="yes"?>
<Relationships xmlns="http://schemas.openxmlformats.org/package/2006/relationships"><Relationship Id="rId3" Type="http://schemas.openxmlformats.org/officeDocument/2006/relationships/image" Target="../media/image87.emf"/><Relationship Id="rId4" Type="http://schemas.openxmlformats.org/officeDocument/2006/relationships/image" Target="../media/image88.emf"/><Relationship Id="rId5" Type="http://schemas.openxmlformats.org/officeDocument/2006/relationships/image" Target="../media/image89.emf"/><Relationship Id="rId6" Type="http://schemas.openxmlformats.org/officeDocument/2006/relationships/image" Target="../media/image85.emf"/><Relationship Id="rId7" Type="http://schemas.openxmlformats.org/officeDocument/2006/relationships/image" Target="../media/image86.emf"/><Relationship Id="rId1" Type="http://schemas.openxmlformats.org/officeDocument/2006/relationships/image" Target="../media/image80.emf"/><Relationship Id="rId2" Type="http://schemas.openxmlformats.org/officeDocument/2006/relationships/image" Target="../media/image81.e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4" Type="http://schemas.openxmlformats.org/officeDocument/2006/relationships/image" Target="../media/image7.emf"/><Relationship Id="rId5" Type="http://schemas.openxmlformats.org/officeDocument/2006/relationships/image" Target="../media/image8.emf"/><Relationship Id="rId1" Type="http://schemas.openxmlformats.org/officeDocument/2006/relationships/image" Target="../media/image4.emf"/><Relationship Id="rId2" Type="http://schemas.openxmlformats.org/officeDocument/2006/relationships/image" Target="../media/image5.emf"/></Relationships>
</file>

<file path=ppt/drawings/_rels/vmlDrawing20.vml.rels><?xml version="1.0" encoding="UTF-8" standalone="yes"?>
<Relationships xmlns="http://schemas.openxmlformats.org/package/2006/relationships"><Relationship Id="rId3" Type="http://schemas.openxmlformats.org/officeDocument/2006/relationships/image" Target="../media/image87.emf"/><Relationship Id="rId4" Type="http://schemas.openxmlformats.org/officeDocument/2006/relationships/image" Target="../media/image90.emf"/><Relationship Id="rId5" Type="http://schemas.openxmlformats.org/officeDocument/2006/relationships/image" Target="../media/image91.emf"/><Relationship Id="rId6" Type="http://schemas.openxmlformats.org/officeDocument/2006/relationships/image" Target="../media/image92.emf"/><Relationship Id="rId7" Type="http://schemas.openxmlformats.org/officeDocument/2006/relationships/image" Target="../media/image93.emf"/><Relationship Id="rId1" Type="http://schemas.openxmlformats.org/officeDocument/2006/relationships/image" Target="../media/image80.emf"/><Relationship Id="rId2" Type="http://schemas.openxmlformats.org/officeDocument/2006/relationships/image" Target="../media/image81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4.emf"/><Relationship Id="rId2" Type="http://schemas.openxmlformats.org/officeDocument/2006/relationships/image" Target="../media/image95.emf"/><Relationship Id="rId3" Type="http://schemas.openxmlformats.org/officeDocument/2006/relationships/image" Target="../media/image96.emf"/></Relationships>
</file>

<file path=ppt/drawings/_rels/vmlDrawing22.vml.rels><?xml version="1.0" encoding="UTF-8" standalone="yes"?>
<Relationships xmlns="http://schemas.openxmlformats.org/package/2006/relationships"><Relationship Id="rId3" Type="http://schemas.openxmlformats.org/officeDocument/2006/relationships/image" Target="../media/image99.emf"/><Relationship Id="rId4" Type="http://schemas.openxmlformats.org/officeDocument/2006/relationships/image" Target="../media/image100.emf"/><Relationship Id="rId5" Type="http://schemas.openxmlformats.org/officeDocument/2006/relationships/image" Target="../media/image101.emf"/><Relationship Id="rId6" Type="http://schemas.openxmlformats.org/officeDocument/2006/relationships/image" Target="../media/image102.emf"/><Relationship Id="rId7" Type="http://schemas.openxmlformats.org/officeDocument/2006/relationships/image" Target="../media/image103.emf"/><Relationship Id="rId8" Type="http://schemas.openxmlformats.org/officeDocument/2006/relationships/image" Target="../media/image104.emf"/><Relationship Id="rId9" Type="http://schemas.openxmlformats.org/officeDocument/2006/relationships/image" Target="../media/image105.emf"/><Relationship Id="rId1" Type="http://schemas.openxmlformats.org/officeDocument/2006/relationships/image" Target="../media/image97.emf"/><Relationship Id="rId2" Type="http://schemas.openxmlformats.org/officeDocument/2006/relationships/image" Target="../media/image98.emf"/></Relationships>
</file>

<file path=ppt/drawings/_rels/vmlDrawing2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emf"/><Relationship Id="rId4" Type="http://schemas.openxmlformats.org/officeDocument/2006/relationships/image" Target="../media/image109.emf"/><Relationship Id="rId5" Type="http://schemas.openxmlformats.org/officeDocument/2006/relationships/image" Target="../media/image110.emf"/><Relationship Id="rId6" Type="http://schemas.openxmlformats.org/officeDocument/2006/relationships/image" Target="../media/image111.emf"/><Relationship Id="rId7" Type="http://schemas.openxmlformats.org/officeDocument/2006/relationships/image" Target="../media/image112.emf"/><Relationship Id="rId8" Type="http://schemas.openxmlformats.org/officeDocument/2006/relationships/image" Target="../media/image113.emf"/><Relationship Id="rId1" Type="http://schemas.openxmlformats.org/officeDocument/2006/relationships/image" Target="../media/image106.emf"/><Relationship Id="rId2" Type="http://schemas.openxmlformats.org/officeDocument/2006/relationships/image" Target="../media/image107.emf"/></Relationships>
</file>

<file path=ppt/drawings/_rels/vmlDrawing2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emf"/><Relationship Id="rId4" Type="http://schemas.openxmlformats.org/officeDocument/2006/relationships/image" Target="../media/image117.emf"/><Relationship Id="rId5" Type="http://schemas.openxmlformats.org/officeDocument/2006/relationships/image" Target="../media/image118.emf"/><Relationship Id="rId6" Type="http://schemas.openxmlformats.org/officeDocument/2006/relationships/image" Target="../media/image119.emf"/><Relationship Id="rId7" Type="http://schemas.openxmlformats.org/officeDocument/2006/relationships/image" Target="../media/image120.emf"/><Relationship Id="rId8" Type="http://schemas.openxmlformats.org/officeDocument/2006/relationships/image" Target="../media/image121.emf"/><Relationship Id="rId9" Type="http://schemas.openxmlformats.org/officeDocument/2006/relationships/image" Target="../media/image122.emf"/><Relationship Id="rId10" Type="http://schemas.openxmlformats.org/officeDocument/2006/relationships/image" Target="../media/image123.emf"/><Relationship Id="rId11" Type="http://schemas.openxmlformats.org/officeDocument/2006/relationships/image" Target="../media/image124.emf"/><Relationship Id="rId1" Type="http://schemas.openxmlformats.org/officeDocument/2006/relationships/image" Target="../media/image114.emf"/><Relationship Id="rId2" Type="http://schemas.openxmlformats.org/officeDocument/2006/relationships/image" Target="../media/image115.emf"/></Relationships>
</file>

<file path=ppt/drawings/_rels/vmlDrawing2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emf"/><Relationship Id="rId4" Type="http://schemas.openxmlformats.org/officeDocument/2006/relationships/image" Target="../media/image128.emf"/><Relationship Id="rId1" Type="http://schemas.openxmlformats.org/officeDocument/2006/relationships/image" Target="../media/image125.emf"/><Relationship Id="rId2" Type="http://schemas.openxmlformats.org/officeDocument/2006/relationships/image" Target="../media/image126.emf"/></Relationships>
</file>

<file path=ppt/drawings/_rels/vmlDrawing2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emf"/><Relationship Id="rId4" Type="http://schemas.openxmlformats.org/officeDocument/2006/relationships/image" Target="../media/image132.emf"/><Relationship Id="rId5" Type="http://schemas.openxmlformats.org/officeDocument/2006/relationships/image" Target="../media/image133.emf"/><Relationship Id="rId6" Type="http://schemas.openxmlformats.org/officeDocument/2006/relationships/image" Target="../media/image134.emf"/><Relationship Id="rId7" Type="http://schemas.openxmlformats.org/officeDocument/2006/relationships/image" Target="../media/image135.emf"/><Relationship Id="rId8" Type="http://schemas.openxmlformats.org/officeDocument/2006/relationships/image" Target="../media/image136.emf"/><Relationship Id="rId9" Type="http://schemas.openxmlformats.org/officeDocument/2006/relationships/image" Target="../media/image137.emf"/><Relationship Id="rId10" Type="http://schemas.openxmlformats.org/officeDocument/2006/relationships/image" Target="../media/image138.emf"/><Relationship Id="rId1" Type="http://schemas.openxmlformats.org/officeDocument/2006/relationships/image" Target="../media/image129.emf"/><Relationship Id="rId2" Type="http://schemas.openxmlformats.org/officeDocument/2006/relationships/image" Target="../media/image130.e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4" Type="http://schemas.openxmlformats.org/officeDocument/2006/relationships/image" Target="../media/image12.emf"/><Relationship Id="rId1" Type="http://schemas.openxmlformats.org/officeDocument/2006/relationships/image" Target="../media/image9.emf"/><Relationship Id="rId2" Type="http://schemas.openxmlformats.org/officeDocument/2006/relationships/image" Target="../media/image10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Relationship Id="rId2" Type="http://schemas.openxmlformats.org/officeDocument/2006/relationships/image" Target="../media/image14.e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4" Type="http://schemas.openxmlformats.org/officeDocument/2006/relationships/image" Target="../media/image18.wmf"/><Relationship Id="rId5" Type="http://schemas.openxmlformats.org/officeDocument/2006/relationships/image" Target="../media/image19.emf"/><Relationship Id="rId1" Type="http://schemas.openxmlformats.org/officeDocument/2006/relationships/image" Target="../media/image15.emf"/><Relationship Id="rId2" Type="http://schemas.openxmlformats.org/officeDocument/2006/relationships/image" Target="../media/image16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wmf"/><Relationship Id="rId2" Type="http://schemas.openxmlformats.org/officeDocument/2006/relationships/image" Target="../media/image21.wmf"/><Relationship Id="rId3" Type="http://schemas.openxmlformats.org/officeDocument/2006/relationships/image" Target="../media/image22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27.wmf"/><Relationship Id="rId4" Type="http://schemas.openxmlformats.org/officeDocument/2006/relationships/image" Target="../media/image28.emf"/><Relationship Id="rId5" Type="http://schemas.openxmlformats.org/officeDocument/2006/relationships/image" Target="../media/image29.emf"/><Relationship Id="rId1" Type="http://schemas.openxmlformats.org/officeDocument/2006/relationships/image" Target="../media/image25.emf"/><Relationship Id="rId2" Type="http://schemas.openxmlformats.org/officeDocument/2006/relationships/image" Target="../media/image26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wmf"/><Relationship Id="rId2" Type="http://schemas.openxmlformats.org/officeDocument/2006/relationships/image" Target="../media/image31.emf"/><Relationship Id="rId3" Type="http://schemas.openxmlformats.org/officeDocument/2006/relationships/image" Target="../media/image26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emf"/><Relationship Id="rId2" Type="http://schemas.openxmlformats.org/officeDocument/2006/relationships/image" Target="../media/image33.emf"/><Relationship Id="rId3" Type="http://schemas.openxmlformats.org/officeDocument/2006/relationships/image" Target="../media/image34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4813" cy="496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5402" tIns="47703" rIns="95402" bIns="47703" numCol="1" anchor="t" anchorCtr="0" compatLnSpc="1">
            <a:prstTxWarp prst="textNoShape">
              <a:avLst/>
            </a:prstTxWarp>
          </a:bodyPr>
          <a:lstStyle>
            <a:lvl1pPr defTabSz="954088">
              <a:defRPr sz="1300">
                <a:latin typeface="Times New Roman" charset="0"/>
                <a:ea typeface="ＭＳ Ｐゴシック" charset="0"/>
                <a:cs typeface="ＭＳ Ｐゴシック" charset="0"/>
              </a:defRPr>
            </a:lvl1pPr>
          </a:lstStyle>
          <a:p>
            <a:endParaRPr lang="en-US" altLang="ja-JP"/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9688" y="0"/>
            <a:ext cx="2944812" cy="496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5402" tIns="47703" rIns="95402" bIns="47703" numCol="1" anchor="t" anchorCtr="0" compatLnSpc="1">
            <a:prstTxWarp prst="textNoShape">
              <a:avLst/>
            </a:prstTxWarp>
          </a:bodyPr>
          <a:lstStyle>
            <a:lvl1pPr algn="r" defTabSz="954088">
              <a:defRPr sz="1300">
                <a:latin typeface="Times New Roman" charset="0"/>
                <a:ea typeface="ＭＳ Ｐゴシック" charset="0"/>
                <a:cs typeface="ＭＳ Ｐゴシック" charset="0"/>
              </a:defRPr>
            </a:lvl1pPr>
          </a:lstStyle>
          <a:p>
            <a:endParaRPr lang="en-US" altLang="ja-JP"/>
          </a:p>
        </p:txBody>
      </p:sp>
      <p:sp>
        <p:nvSpPr>
          <p:cNvPr id="3584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09113"/>
            <a:ext cx="2944813" cy="496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5402" tIns="47703" rIns="95402" bIns="47703" numCol="1" anchor="b" anchorCtr="0" compatLnSpc="1">
            <a:prstTxWarp prst="textNoShape">
              <a:avLst/>
            </a:prstTxWarp>
          </a:bodyPr>
          <a:lstStyle>
            <a:lvl1pPr defTabSz="954088">
              <a:defRPr sz="1300">
                <a:latin typeface="Times New Roman" charset="0"/>
                <a:ea typeface="ＭＳ Ｐゴシック" charset="0"/>
                <a:cs typeface="ＭＳ Ｐゴシック" charset="0"/>
              </a:defRPr>
            </a:lvl1pPr>
          </a:lstStyle>
          <a:p>
            <a:endParaRPr lang="en-US" altLang="ja-JP"/>
          </a:p>
        </p:txBody>
      </p:sp>
      <p:sp>
        <p:nvSpPr>
          <p:cNvPr id="3584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9688" y="9409113"/>
            <a:ext cx="2944812" cy="496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5402" tIns="47703" rIns="95402" bIns="47703" numCol="1" anchor="b" anchorCtr="0" compatLnSpc="1">
            <a:prstTxWarp prst="textNoShape">
              <a:avLst/>
            </a:prstTxWarp>
          </a:bodyPr>
          <a:lstStyle>
            <a:lvl1pPr algn="r" defTabSz="954088">
              <a:defRPr sz="1300">
                <a:latin typeface="Times New Roman" charset="0"/>
                <a:ea typeface="ＭＳ Ｐゴシック" charset="0"/>
                <a:cs typeface="ＭＳ Ｐゴシック" charset="0"/>
              </a:defRPr>
            </a:lvl1pPr>
          </a:lstStyle>
          <a:p>
            <a:fld id="{8AEEB4D0-2D96-7948-B800-9B7D95031C84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55860281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4813" cy="496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5402" tIns="47703" rIns="95402" bIns="47703" numCol="1" anchor="t" anchorCtr="0" compatLnSpc="1">
            <a:prstTxWarp prst="textNoShape">
              <a:avLst/>
            </a:prstTxWarp>
          </a:bodyPr>
          <a:lstStyle>
            <a:lvl1pPr defTabSz="954088">
              <a:defRPr sz="1300">
                <a:latin typeface="Times New Roman" charset="0"/>
                <a:ea typeface="ＭＳ Ｐゴシック" charset="0"/>
                <a:cs typeface="ＭＳ Ｐゴシック" charset="0"/>
              </a:defRPr>
            </a:lvl1pPr>
          </a:lstStyle>
          <a:p>
            <a:endParaRPr lang="en-US" altLang="ja-JP"/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49688" y="0"/>
            <a:ext cx="2944812" cy="496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5402" tIns="47703" rIns="95402" bIns="47703" numCol="1" anchor="t" anchorCtr="0" compatLnSpc="1">
            <a:prstTxWarp prst="textNoShape">
              <a:avLst/>
            </a:prstTxWarp>
          </a:bodyPr>
          <a:lstStyle>
            <a:lvl1pPr algn="r" defTabSz="954088">
              <a:defRPr sz="1300">
                <a:latin typeface="Times New Roman" charset="0"/>
                <a:ea typeface="ＭＳ Ｐゴシック" charset="0"/>
                <a:cs typeface="ＭＳ Ｐゴシック" charset="0"/>
              </a:defRPr>
            </a:lvl1pPr>
          </a:lstStyle>
          <a:p>
            <a:endParaRPr lang="en-US" altLang="ja-JP"/>
          </a:p>
        </p:txBody>
      </p:sp>
      <p:sp>
        <p:nvSpPr>
          <p:cNvPr id="297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20750" y="741363"/>
            <a:ext cx="4954588" cy="371633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297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4875" y="4706938"/>
            <a:ext cx="4984750" cy="445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5402" tIns="47703" rIns="95402" bIns="4770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/>
              <a:t>マスタ</a:t>
            </a:r>
            <a:r>
              <a:rPr lang="en-US" altLang="ja-JP"/>
              <a:t> </a:t>
            </a:r>
            <a:r>
              <a:rPr lang="ja-JP" altLang="en-US"/>
              <a:t>テキストの書式設定</a:t>
            </a:r>
            <a:endParaRPr lang="en-US" altLang="ja-JP"/>
          </a:p>
          <a:p>
            <a:pPr lvl="1"/>
            <a:r>
              <a:rPr lang="ja-JP" altLang="en-US"/>
              <a:t>第</a:t>
            </a:r>
            <a:r>
              <a:rPr lang="en-US" altLang="ja-JP"/>
              <a:t> 2 </a:t>
            </a:r>
            <a:r>
              <a:rPr lang="ja-JP" altLang="en-US"/>
              <a:t>レベル</a:t>
            </a:r>
            <a:endParaRPr lang="en-US" altLang="ja-JP"/>
          </a:p>
          <a:p>
            <a:pPr lvl="2"/>
            <a:r>
              <a:rPr lang="ja-JP" altLang="en-US"/>
              <a:t>第</a:t>
            </a:r>
            <a:r>
              <a:rPr lang="en-US" altLang="ja-JP"/>
              <a:t> 3 </a:t>
            </a:r>
            <a:r>
              <a:rPr lang="ja-JP" altLang="en-US"/>
              <a:t>レベル</a:t>
            </a:r>
            <a:endParaRPr lang="en-US" altLang="ja-JP"/>
          </a:p>
          <a:p>
            <a:pPr lvl="3"/>
            <a:r>
              <a:rPr lang="ja-JP" altLang="en-US"/>
              <a:t>第</a:t>
            </a:r>
            <a:r>
              <a:rPr lang="en-US" altLang="ja-JP"/>
              <a:t> 4 </a:t>
            </a:r>
            <a:r>
              <a:rPr lang="ja-JP" altLang="en-US"/>
              <a:t>レベル</a:t>
            </a:r>
            <a:endParaRPr lang="en-US" altLang="ja-JP"/>
          </a:p>
          <a:p>
            <a:pPr lvl="4"/>
            <a:r>
              <a:rPr lang="ja-JP" altLang="en-US"/>
              <a:t>第</a:t>
            </a:r>
            <a:r>
              <a:rPr lang="en-US" altLang="ja-JP"/>
              <a:t> 5 </a:t>
            </a:r>
            <a:r>
              <a:rPr lang="ja-JP" altLang="en-US"/>
              <a:t>レベル</a:t>
            </a:r>
          </a:p>
        </p:txBody>
      </p:sp>
      <p:sp>
        <p:nvSpPr>
          <p:cNvPr id="297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09113"/>
            <a:ext cx="2944813" cy="496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5402" tIns="47703" rIns="95402" bIns="47703" numCol="1" anchor="b" anchorCtr="0" compatLnSpc="1">
            <a:prstTxWarp prst="textNoShape">
              <a:avLst/>
            </a:prstTxWarp>
          </a:bodyPr>
          <a:lstStyle>
            <a:lvl1pPr defTabSz="954088">
              <a:defRPr sz="1300">
                <a:latin typeface="Times New Roman" charset="0"/>
                <a:ea typeface="ＭＳ Ｐゴシック" charset="0"/>
                <a:cs typeface="ＭＳ Ｐゴシック" charset="0"/>
              </a:defRPr>
            </a:lvl1pPr>
          </a:lstStyle>
          <a:p>
            <a:endParaRPr lang="en-US" altLang="ja-JP"/>
          </a:p>
        </p:txBody>
      </p:sp>
      <p:sp>
        <p:nvSpPr>
          <p:cNvPr id="297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9688" y="9409113"/>
            <a:ext cx="2944812" cy="496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5402" tIns="47703" rIns="95402" bIns="47703" numCol="1" anchor="b" anchorCtr="0" compatLnSpc="1">
            <a:prstTxWarp prst="textNoShape">
              <a:avLst/>
            </a:prstTxWarp>
          </a:bodyPr>
          <a:lstStyle>
            <a:lvl1pPr algn="r" defTabSz="954088">
              <a:defRPr sz="1300">
                <a:latin typeface="Times New Roman" charset="0"/>
                <a:ea typeface="ＭＳ Ｐゴシック" charset="0"/>
                <a:cs typeface="ＭＳ Ｐゴシック" charset="0"/>
              </a:defRPr>
            </a:lvl1pPr>
          </a:lstStyle>
          <a:p>
            <a:fld id="{AE9934A3-5E6A-E44B-8EA8-C19A6FFC9DFC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69240366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charset="0"/>
        <a:ea typeface="ＭＳ Ｐ明朝" charset="0"/>
        <a:cs typeface="ＭＳ Ｐ明朝" charset="0"/>
      </a:defRPr>
    </a:lvl1pPr>
    <a:lvl2pPr marL="4572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charset="0"/>
        <a:ea typeface="ＭＳ Ｐ明朝" charset="0"/>
        <a:cs typeface="ＭＳ Ｐ明朝" charset="0"/>
      </a:defRPr>
    </a:lvl2pPr>
    <a:lvl3pPr marL="9144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charset="0"/>
        <a:ea typeface="ＭＳ Ｐ明朝" charset="0"/>
        <a:cs typeface="ＭＳ Ｐ明朝" charset="0"/>
      </a:defRPr>
    </a:lvl3pPr>
    <a:lvl4pPr marL="13716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charset="0"/>
        <a:ea typeface="ＭＳ Ｐ明朝" charset="0"/>
        <a:cs typeface="ＭＳ Ｐ明朝" charset="0"/>
      </a:defRPr>
    </a:lvl4pPr>
    <a:lvl5pPr marL="18288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charset="0"/>
        <a:ea typeface="ＭＳ Ｐ明朝" charset="0"/>
        <a:cs typeface="ＭＳ Ｐ明朝" charset="0"/>
      </a:defRPr>
    </a:lvl5pPr>
    <a:lvl6pPr marL="22860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スライド イメージ プレースホルダー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20750" y="742950"/>
            <a:ext cx="4953000" cy="3714750"/>
          </a:xfrm>
          <a:ln/>
        </p:spPr>
      </p:sp>
      <p:sp>
        <p:nvSpPr>
          <p:cNvPr id="33794" name="ノート プレースホルダー 2"/>
          <p:cNvSpPr>
            <a:spLocks noGrp="1"/>
          </p:cNvSpPr>
          <p:nvPr>
            <p:ph type="body" idx="1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defRPr/>
            </a:pPr>
            <a:r>
              <a:rPr lang="en-US" altLang="ja-JP"/>
              <a:t> In the practical parallel computing, our real-space code divides the target region into several blocks, and each CPU is responsible for each moderate-size real-space block. To make the code efficient, the hybrid parallelization, that is, MPI for inter-CPUs and OpenMP for intra-CPU, is certainly necessary. </a:t>
            </a:r>
            <a:endParaRPr lang="ja-JP"/>
          </a:p>
          <a:p>
            <a:pPr>
              <a:defRPr/>
            </a:pPr>
            <a:endParaRPr lang="en-US" altLang="ja-JP"/>
          </a:p>
          <a:p>
            <a:pPr>
              <a:defRPr/>
            </a:pPr>
            <a:r>
              <a:rPr lang="en-US" altLang="ja-JP"/>
              <a:t>For the finite-difference calculations, we need to exchange the information between the adjacent CPUs,</a:t>
            </a:r>
          </a:p>
          <a:p>
            <a:pPr>
              <a:defRPr/>
            </a:pPr>
            <a:r>
              <a:rPr lang="en-US" altLang="ja-JP"/>
              <a:t> and for this purpose we use MPI_ISEND and MPI_IRECV for inter node communications.</a:t>
            </a:r>
          </a:p>
          <a:p>
            <a:pPr>
              <a:defRPr/>
            </a:pPr>
            <a:r>
              <a:rPr lang="en-US" altLang="ja-JP"/>
              <a:t>We also use the MPI_ALLREDUCE frequently in our code. This is used for global summation over grid points.</a:t>
            </a:r>
          </a:p>
          <a:p>
            <a:pPr>
              <a:defRPr/>
            </a:pPr>
            <a:r>
              <a:rPr lang="en-US" altLang="ja-JP"/>
              <a:t>These three MPI functions are used frequently in our RSDFT code.</a:t>
            </a:r>
          </a:p>
          <a:p>
            <a:pPr>
              <a:defRPr/>
            </a:pPr>
            <a:endParaRPr lang="en-US" altLang="ja-JP"/>
          </a:p>
          <a:p>
            <a:pPr>
              <a:defRPr/>
            </a:pPr>
            <a:endParaRPr lang="en-US" altLang="ja-JP"/>
          </a:p>
          <a:p>
            <a:pPr>
              <a:defRPr/>
            </a:pPr>
            <a:endParaRPr lang="en-US" altLang="ja-JP"/>
          </a:p>
          <a:p>
            <a:pPr>
              <a:defRPr/>
            </a:pPr>
            <a:endParaRPr lang="ja-JP" altLang="en-US"/>
          </a:p>
        </p:txBody>
      </p:sp>
      <p:sp>
        <p:nvSpPr>
          <p:cNvPr id="33795" name="スライド番号プレースホルダー 3"/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2815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15758" indent="-275292" defTabSz="952815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01166" indent="-220233" defTabSz="952815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541633" indent="-220233" defTabSz="952815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1982099" indent="-220233" defTabSz="952815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422566" indent="-220233" defTabSz="95281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863032" indent="-220233" defTabSz="95281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303499" indent="-220233" defTabSz="95281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743965" indent="-220233" defTabSz="95281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fld id="{D9FA1A52-C936-3A46-B590-433C12698E3E}" type="slidenum">
              <a:rPr lang="ja-JP" altLang="en-US" smtClean="0">
                <a:latin typeface="Calibri" charset="0"/>
              </a:rPr>
              <a:pPr eaLnBrk="1" hangingPunct="1">
                <a:defRPr/>
              </a:pPr>
              <a:t>19</a:t>
            </a:fld>
            <a:endParaRPr lang="en-US" altLang="ja-JP" smtClean="0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949590" y="743680"/>
            <a:ext cx="4895322" cy="3713790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en-US" altLang="ja-JP"/>
              <a:t>The Kohn-Sham equation is an eigenvalue problem. The algorithm we adopted is the subspace iteration method, which is a standard method for large-sparse eigenvalue problems.</a:t>
            </a:r>
          </a:p>
          <a:p>
            <a:pPr>
              <a:defRPr/>
            </a:pPr>
            <a:r>
              <a:rPr lang="en-US" altLang="ja-JP"/>
              <a:t>The procedure is constructed by 4 steps: conjugate-gradient method, ortho-normalization by Gram-Schmidt method, density potential update, and</a:t>
            </a:r>
            <a:r>
              <a:rPr lang="ja-JP" altLang="en-US"/>
              <a:t> </a:t>
            </a:r>
            <a:r>
              <a:rPr lang="en-US" altLang="ja-JP"/>
              <a:t>subspace diagonalization.</a:t>
            </a:r>
          </a:p>
          <a:p>
            <a:pPr>
              <a:defRPr/>
            </a:pPr>
            <a:r>
              <a:rPr lang="en-US" altLang="ja-JP"/>
              <a:t>This procedure is repeated until the self-consistent field is obtained.</a:t>
            </a:r>
          </a:p>
          <a:p>
            <a:pPr>
              <a:defRPr/>
            </a:pPr>
            <a:r>
              <a:rPr lang="en-US" altLang="ja-JP"/>
              <a:t>The self-consistent field calculations accounts for more than 99% of the total computational cost of the DFT calculations,</a:t>
            </a:r>
          </a:p>
          <a:p>
            <a:pPr>
              <a:defRPr/>
            </a:pPr>
            <a:r>
              <a:rPr lang="en-US" altLang="ja-JP"/>
              <a:t>Here we show the computational complexity of each procedure.</a:t>
            </a:r>
          </a:p>
          <a:p>
            <a:pPr>
              <a:defRPr/>
            </a:pPr>
            <a:r>
              <a:rPr lang="en-US" altLang="ja-JP"/>
              <a:t>N is the system size, here I mean the number of atoms in the system.</a:t>
            </a:r>
          </a:p>
          <a:p>
            <a:pPr>
              <a:defRPr/>
            </a:pPr>
            <a:r>
              <a:rPr lang="en-US" altLang="ja-JP"/>
              <a:t>And we can see that order N-cube in the Gram-Schmidt ortho-normalizatoin and Subspace-Diagonalization is the bottle necks of the program code.</a:t>
            </a:r>
          </a:p>
          <a:p>
            <a:pPr>
              <a:defRPr/>
            </a:pPr>
            <a:endParaRPr lang="en-US" altLang="ja-JP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1573850-F0AB-6648-9F7A-A16F6211706F}" type="slidenum">
              <a:rPr lang="ja-JP" altLang="en-US" smtClean="0"/>
              <a:pPr>
                <a:defRPr/>
              </a:pPr>
              <a:t>20</a:t>
            </a:fld>
            <a:endParaRPr lang="ja-JP" alt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920750" y="742950"/>
            <a:ext cx="4953000" cy="3714750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ja-JP" sz="1100" dirty="0">
                <a:latin typeface="+mn-ea"/>
              </a:rPr>
              <a:t>The computational bottleneck of our code is in Gram-Schmidt and Subspace </a:t>
            </a:r>
            <a:r>
              <a:rPr lang="en-US" altLang="ja-JP" sz="1100" dirty="0" err="1">
                <a:latin typeface="+mn-ea"/>
              </a:rPr>
              <a:t>Diagonalization</a:t>
            </a:r>
            <a:r>
              <a:rPr lang="en-US" altLang="ja-JP" sz="1100" dirty="0">
                <a:latin typeface="+mn-ea"/>
              </a:rPr>
              <a:t>. The computational costs of these routines are O(N3). </a:t>
            </a:r>
            <a:br>
              <a:rPr lang="en-US" altLang="ja-JP" sz="1100" dirty="0">
                <a:latin typeface="+mn-ea"/>
              </a:rPr>
            </a:br>
            <a:r>
              <a:rPr lang="en-US" altLang="ja-JP" sz="1100" dirty="0">
                <a:latin typeface="+mn-ea"/>
              </a:rPr>
              <a:t>However we can perform the almost all O(N3) computations with extremely high performance by utilizing Level 3 BLAS, the Basic Linear Algebra Subprograms.</a:t>
            </a:r>
          </a:p>
          <a:p>
            <a:r>
              <a:rPr lang="en-US" altLang="ja-JP" sz="1100" dirty="0"/>
              <a:t>In this slide, I show the algorithm of the Gram-Schmidt procedure.</a:t>
            </a:r>
            <a:r>
              <a:rPr lang="en-US" altLang="ja-JP" sz="1100" b="1" dirty="0"/>
              <a:t> </a:t>
            </a:r>
            <a:r>
              <a:rPr lang="en-US" altLang="ja-JP" sz="1100" dirty="0"/>
              <a:t>Here</a:t>
            </a:r>
            <a:r>
              <a:rPr lang="en-US" altLang="ja-JP" sz="1100" b="1" dirty="0"/>
              <a:t>, “Phi</a:t>
            </a:r>
            <a:r>
              <a:rPr lang="en-US" altLang="ja-JP" sz="1100" dirty="0"/>
              <a:t> “and “</a:t>
            </a:r>
            <a:r>
              <a:rPr lang="en-US" altLang="ja-JP" sz="1100" b="1" dirty="0"/>
              <a:t>psi”</a:t>
            </a:r>
            <a:r>
              <a:rPr lang="en-US" altLang="ja-JP" sz="1100" dirty="0"/>
              <a:t> are the orbitals and the </a:t>
            </a:r>
            <a:r>
              <a:rPr lang="en-US" altLang="ja-JP" sz="1100" dirty="0" err="1"/>
              <a:t>ortho</a:t>
            </a:r>
            <a:r>
              <a:rPr lang="en-US" altLang="ja-JP" sz="1100" dirty="0"/>
              <a:t>-normalized  orbitals, respectively. </a:t>
            </a:r>
          </a:p>
          <a:p>
            <a:r>
              <a:rPr lang="en-US" altLang="ja-JP" sz="1100" dirty="0"/>
              <a:t>When we have completed the </a:t>
            </a:r>
            <a:r>
              <a:rPr lang="en-US" altLang="ja-JP" sz="1100" dirty="0" err="1"/>
              <a:t>ortho</a:t>
            </a:r>
            <a:r>
              <a:rPr lang="en-US" altLang="ja-JP" sz="1100" dirty="0"/>
              <a:t>-normalization calculation till the 4</a:t>
            </a:r>
            <a:r>
              <a:rPr lang="en-US" altLang="ja-JP" sz="1100" baseline="30000" dirty="0"/>
              <a:t>th</a:t>
            </a:r>
            <a:r>
              <a:rPr lang="en-US" altLang="ja-JP" sz="1100" dirty="0"/>
              <a:t> orbital.</a:t>
            </a:r>
          </a:p>
          <a:p>
            <a:r>
              <a:rPr lang="en-US" altLang="ja-JP" sz="1100" dirty="0"/>
              <a:t>Then we can perform this part of calculations as matrix-by-matrix product, and we have a highly-tuned BLAS 3 routine for matrix-by-matrix product calculations, so that we can perform this type of calculations very efficiently.</a:t>
            </a:r>
          </a:p>
          <a:p>
            <a:r>
              <a:rPr lang="en-US" altLang="ja-JP" sz="1100" dirty="0"/>
              <a:t>In the first triangular part, we can also find a part which can be computed as matrix-by-matrix product. And we finally achieved a recursive algorithm like this.</a:t>
            </a:r>
          </a:p>
          <a:p>
            <a:r>
              <a:rPr lang="en-US" altLang="ja-JP" sz="1100" dirty="0"/>
              <a:t>By using this recursive algorithm, we can achieve 80 to 90% of the theoretical peak performance.</a:t>
            </a:r>
          </a:p>
          <a:p>
            <a:pPr defTabSz="880659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ja-JP" sz="1100" dirty="0">
                <a:latin typeface="+mn-ea"/>
              </a:rPr>
              <a:t>Almost same techniques can be used to the subspace </a:t>
            </a:r>
            <a:r>
              <a:rPr lang="en-US" altLang="ja-JP" sz="1100" dirty="0" err="1">
                <a:latin typeface="+mn-ea"/>
              </a:rPr>
              <a:t>diagonalization</a:t>
            </a:r>
            <a:r>
              <a:rPr lang="en-US" altLang="ja-JP" sz="1100" dirty="0">
                <a:latin typeface="+mn-ea"/>
              </a:rPr>
              <a:t> routine, so the almost all calculations of order-N-cube bottlenecks can be performed with close to the theoretical peak performance by using Level 3 BLAS.</a:t>
            </a:r>
            <a:r>
              <a:rPr lang="en-US" altLang="ja-JP" sz="1100" dirty="0"/>
              <a:t> 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defTabSz="954217">
              <a:defRPr kumimoji="1" sz="23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1pPr>
            <a:lvl2pPr marL="715663" indent="-275255" defTabSz="954217">
              <a:defRPr kumimoji="1" sz="23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2pPr>
            <a:lvl3pPr marL="1101020" indent="-220204" defTabSz="954217">
              <a:defRPr kumimoji="1" sz="23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3pPr>
            <a:lvl4pPr marL="1541429" indent="-220204" defTabSz="954217">
              <a:defRPr kumimoji="1" sz="23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4pPr>
            <a:lvl5pPr marL="1981836" indent="-220204" defTabSz="954217">
              <a:defRPr kumimoji="1" sz="23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5pPr>
            <a:lvl6pPr marL="2422244" indent="-220204" defTabSz="954217" fontAlgn="base">
              <a:spcBef>
                <a:spcPct val="0"/>
              </a:spcBef>
              <a:spcAft>
                <a:spcPct val="0"/>
              </a:spcAft>
              <a:defRPr kumimoji="1" sz="23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6pPr>
            <a:lvl7pPr marL="2862653" indent="-220204" defTabSz="954217" fontAlgn="base">
              <a:spcBef>
                <a:spcPct val="0"/>
              </a:spcBef>
              <a:spcAft>
                <a:spcPct val="0"/>
              </a:spcAft>
              <a:defRPr kumimoji="1" sz="23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7pPr>
            <a:lvl8pPr marL="3303060" indent="-220204" defTabSz="954217" fontAlgn="base">
              <a:spcBef>
                <a:spcPct val="0"/>
              </a:spcBef>
              <a:spcAft>
                <a:spcPct val="0"/>
              </a:spcAft>
              <a:defRPr kumimoji="1" sz="23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8pPr>
            <a:lvl9pPr marL="3743469" indent="-220204" defTabSz="954217" fontAlgn="base">
              <a:spcBef>
                <a:spcPct val="0"/>
              </a:spcBef>
              <a:spcAft>
                <a:spcPct val="0"/>
              </a:spcAft>
              <a:defRPr kumimoji="1" sz="23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9pPr>
          </a:lstStyle>
          <a:p>
            <a:pPr>
              <a:defRPr/>
            </a:pPr>
            <a:fld id="{1133BAA0-940D-4C7F-8D95-CB1575E7F019}" type="slidenum">
              <a:rPr lang="ja-JP" altLang="en-US" sz="1300"/>
              <a:pPr>
                <a:defRPr/>
              </a:pPr>
              <a:t>21</a:t>
            </a:fld>
            <a:endParaRPr lang="ja-JP" altLang="en-US" sz="130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D19C05F-7829-6049-8711-94B0291E8317}" type="slidenum">
              <a:rPr lang="en-US" altLang="ja-JP"/>
              <a:pPr/>
              <a:t>27</a:t>
            </a:fld>
            <a:endParaRPr lang="en-US" altLang="ja-JP"/>
          </a:p>
        </p:txBody>
      </p:sp>
      <p:sp>
        <p:nvSpPr>
          <p:cNvPr id="440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/>
              <a:t>分極率の計算法としても新しいものである。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78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1524000"/>
            <a:ext cx="7623175" cy="1752600"/>
          </a:xfrm>
        </p:spPr>
        <p:txBody>
          <a:bodyPr/>
          <a:lstStyle>
            <a:lvl1pPr>
              <a:defRPr sz="5000"/>
            </a:lvl1pPr>
          </a:lstStyle>
          <a:p>
            <a:pPr lvl="0"/>
            <a:r>
              <a:rPr lang="ja-JP" altLang="en-US" noProof="0" smtClean="0"/>
              <a:t>マスタ</a:t>
            </a:r>
            <a:r>
              <a:rPr lang="en-US" altLang="ja-JP" noProof="0" smtClean="0"/>
              <a:t> </a:t>
            </a:r>
            <a:r>
              <a:rPr lang="ja-JP" altLang="en-US" noProof="0" smtClean="0"/>
              <a:t>タイトルの書式設定</a:t>
            </a:r>
          </a:p>
        </p:txBody>
      </p:sp>
      <p:sp>
        <p:nvSpPr>
          <p:cNvPr id="24678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981200" y="3962400"/>
            <a:ext cx="6553200" cy="1752600"/>
          </a:xfrm>
        </p:spPr>
        <p:txBody>
          <a:bodyPr/>
          <a:lstStyle>
            <a:lvl1pPr marL="0" indent="0">
              <a:buFont typeface="Wingdings" charset="0"/>
              <a:buNone/>
              <a:defRPr sz="2800"/>
            </a:lvl1pPr>
          </a:lstStyle>
          <a:p>
            <a:pPr lvl="0"/>
            <a:r>
              <a:rPr lang="ja-JP" altLang="en-US" noProof="0" smtClean="0"/>
              <a:t>マスタ</a:t>
            </a:r>
            <a:r>
              <a:rPr lang="en-US" altLang="ja-JP" noProof="0" smtClean="0"/>
              <a:t> </a:t>
            </a:r>
            <a:r>
              <a:rPr lang="ja-JP" altLang="en-US" noProof="0" smtClean="0"/>
              <a:t>サブタイトルの書式設定</a:t>
            </a:r>
          </a:p>
        </p:txBody>
      </p:sp>
      <p:sp>
        <p:nvSpPr>
          <p:cNvPr id="246788" name="Rectangle 4"/>
          <p:cNvSpPr>
            <a:spLocks noGrp="1" noChangeArrowheads="1"/>
          </p:cNvSpPr>
          <p:nvPr>
            <p:ph type="dt" sz="half" idx="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246789" name="Rectangle 5"/>
          <p:cNvSpPr>
            <a:spLocks noGrp="1" noChangeArrowheads="1"/>
          </p:cNvSpPr>
          <p:nvPr>
            <p:ph type="ftr" sz="quarter" idx="3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246790" name="Rectangle 6"/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>
            <a:lvl1pPr>
              <a:defRPr/>
            </a:lvl1pPr>
          </a:lstStyle>
          <a:p>
            <a:fld id="{B852E061-3B6A-BB4D-82EE-37992A0A82C5}" type="slidenum">
              <a:rPr lang="en-US" altLang="ja-JP"/>
              <a:pPr/>
              <a:t>‹#›</a:t>
            </a:fld>
            <a:endParaRPr lang="en-US" altLang="ja-JP"/>
          </a:p>
        </p:txBody>
      </p:sp>
      <p:sp>
        <p:nvSpPr>
          <p:cNvPr id="246791" name="Freeform 7"/>
          <p:cNvSpPr>
            <a:spLocks noChangeArrowheads="1"/>
          </p:cNvSpPr>
          <p:nvPr/>
        </p:nvSpPr>
        <p:spPr bwMode="auto">
          <a:xfrm>
            <a:off x="609600" y="1219200"/>
            <a:ext cx="7924800" cy="914400"/>
          </a:xfrm>
          <a:custGeom>
            <a:avLst/>
            <a:gdLst>
              <a:gd name="T0" fmla="*/ 0 w 1000"/>
              <a:gd name="T1" fmla="*/ 1000 h 1000"/>
              <a:gd name="T2" fmla="*/ 0 w 1000"/>
              <a:gd name="T3" fmla="*/ 0 h 1000"/>
              <a:gd name="T4" fmla="*/ 1000 w 1000"/>
              <a:gd name="T5" fmla="*/ 0 h 1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246792" name="Line 8"/>
          <p:cNvSpPr>
            <a:spLocks noChangeShapeType="1"/>
          </p:cNvSpPr>
          <p:nvPr/>
        </p:nvSpPr>
        <p:spPr bwMode="auto">
          <a:xfrm>
            <a:off x="1981200" y="3962400"/>
            <a:ext cx="6511925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20CCF0B-7FA8-D247-BB5D-439A81682EE4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6677749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629400" y="277813"/>
            <a:ext cx="2057400" cy="5853112"/>
          </a:xfrm>
        </p:spPr>
        <p:txBody>
          <a:bodyPr vert="eaVert"/>
          <a:lstStyle/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457200" y="277813"/>
            <a:ext cx="6019800" cy="5853112"/>
          </a:xfrm>
        </p:spPr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FEB4854-3DAA-4445-A66D-DF56F2ADBEDC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8843049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5FBC6B3-D915-E842-AFD6-91D6E8CEA3EB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4684312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D381701-6D95-C74D-9F13-61CD3AD80F83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9073595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1172B4B-E9E1-5845-831F-87889E7F7E2D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0667569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3109F76-2A4C-1942-A48B-76DB4EB5B7F7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9975236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18F3CB7-13B4-084D-B5DD-6CC6E1B6F3E2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5583401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676439F-13E3-234C-AA83-9789FBC1E151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3469857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C8B8CC3-9993-E043-8E13-F687FB3E67FB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851137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C2172FC-12CE-454C-AD60-2A2C4EE8B9E4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5752919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6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7813"/>
            <a:ext cx="8229600" cy="1139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/>
              <a:t>マスタ</a:t>
            </a:r>
            <a:r>
              <a:rPr lang="en-US" altLang="ja-JP"/>
              <a:t> </a:t>
            </a:r>
            <a:r>
              <a:rPr lang="ja-JP" altLang="en-US"/>
              <a:t>タイトルの書式設定</a:t>
            </a:r>
          </a:p>
        </p:txBody>
      </p:sp>
      <p:sp>
        <p:nvSpPr>
          <p:cNvPr id="24576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30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/>
              <a:t>マスタ</a:t>
            </a:r>
            <a:r>
              <a:rPr lang="en-US" altLang="ja-JP"/>
              <a:t> </a:t>
            </a:r>
            <a:r>
              <a:rPr lang="ja-JP" altLang="en-US"/>
              <a:t>テキストの書式設定</a:t>
            </a:r>
            <a:endParaRPr lang="en-US" altLang="ja-JP"/>
          </a:p>
          <a:p>
            <a:pPr lvl="1"/>
            <a:r>
              <a:rPr lang="ja-JP" altLang="en-US"/>
              <a:t>第</a:t>
            </a:r>
            <a:r>
              <a:rPr lang="en-US" altLang="ja-JP"/>
              <a:t> 2 </a:t>
            </a:r>
            <a:r>
              <a:rPr lang="ja-JP" altLang="en-US"/>
              <a:t>レベル</a:t>
            </a:r>
            <a:endParaRPr lang="en-US" altLang="ja-JP"/>
          </a:p>
          <a:p>
            <a:pPr lvl="2"/>
            <a:r>
              <a:rPr lang="ja-JP" altLang="en-US"/>
              <a:t>第</a:t>
            </a:r>
            <a:r>
              <a:rPr lang="en-US" altLang="ja-JP"/>
              <a:t> 3 </a:t>
            </a:r>
            <a:r>
              <a:rPr lang="ja-JP" altLang="en-US"/>
              <a:t>レベル</a:t>
            </a:r>
            <a:endParaRPr lang="en-US" altLang="ja-JP"/>
          </a:p>
          <a:p>
            <a:pPr lvl="3"/>
            <a:r>
              <a:rPr lang="ja-JP" altLang="en-US"/>
              <a:t>第</a:t>
            </a:r>
            <a:r>
              <a:rPr lang="en-US" altLang="ja-JP"/>
              <a:t> 4 </a:t>
            </a:r>
            <a:r>
              <a:rPr lang="ja-JP" altLang="en-US"/>
              <a:t>レベル</a:t>
            </a:r>
            <a:endParaRPr lang="en-US" altLang="ja-JP"/>
          </a:p>
          <a:p>
            <a:pPr lvl="4"/>
            <a:r>
              <a:rPr lang="ja-JP" altLang="en-US"/>
              <a:t>第</a:t>
            </a:r>
            <a:r>
              <a:rPr lang="en-US" altLang="ja-JP"/>
              <a:t> 5 </a:t>
            </a:r>
            <a:r>
              <a:rPr lang="ja-JP" altLang="en-US"/>
              <a:t>レベル</a:t>
            </a:r>
          </a:p>
        </p:txBody>
      </p:sp>
      <p:sp>
        <p:nvSpPr>
          <p:cNvPr id="245764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kumimoji="0" sz="1200">
                <a:latin typeface="+mj-lt"/>
                <a:ea typeface="+mn-ea"/>
                <a:cs typeface="+mn-cs"/>
              </a:defRPr>
            </a:lvl1pPr>
          </a:lstStyle>
          <a:p>
            <a:endParaRPr lang="en-US" altLang="ja-JP"/>
          </a:p>
        </p:txBody>
      </p:sp>
      <p:sp>
        <p:nvSpPr>
          <p:cNvPr id="245765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kumimoji="0" sz="1200">
                <a:latin typeface="+mj-lt"/>
                <a:ea typeface="+mn-ea"/>
                <a:cs typeface="+mn-cs"/>
              </a:defRPr>
            </a:lvl1pPr>
          </a:lstStyle>
          <a:p>
            <a:endParaRPr lang="en-US" altLang="ja-JP"/>
          </a:p>
        </p:txBody>
      </p:sp>
      <p:sp>
        <p:nvSpPr>
          <p:cNvPr id="24576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kumimoji="0" sz="1200">
                <a:latin typeface="+mj-lt"/>
                <a:ea typeface="+mn-ea"/>
                <a:cs typeface="+mn-cs"/>
              </a:defRPr>
            </a:lvl1pPr>
          </a:lstStyle>
          <a:p>
            <a:fld id="{F7B6E23F-94F0-7E48-8B92-5B913D0375CB}" type="slidenum">
              <a:rPr lang="en-US" altLang="ja-JP"/>
              <a:pPr/>
              <a:t>‹#›</a:t>
            </a:fld>
            <a:endParaRPr lang="en-US" altLang="ja-JP"/>
          </a:p>
        </p:txBody>
      </p:sp>
      <p:sp>
        <p:nvSpPr>
          <p:cNvPr id="245767" name="Freeform 7"/>
          <p:cNvSpPr>
            <a:spLocks noChangeArrowheads="1"/>
          </p:cNvSpPr>
          <p:nvPr/>
        </p:nvSpPr>
        <p:spPr bwMode="auto">
          <a:xfrm>
            <a:off x="381000" y="228600"/>
            <a:ext cx="8229600" cy="609600"/>
          </a:xfrm>
          <a:custGeom>
            <a:avLst/>
            <a:gdLst>
              <a:gd name="T0" fmla="*/ 0 w 1000"/>
              <a:gd name="T1" fmla="*/ 1000 h 1000"/>
              <a:gd name="T2" fmla="*/ 0 w 1000"/>
              <a:gd name="T3" fmla="*/ 0 h 1000"/>
              <a:gd name="T4" fmla="*/ 1000 w 1000"/>
              <a:gd name="T5" fmla="*/ 0 h 1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245768" name="Line 8"/>
          <p:cNvSpPr>
            <a:spLocks noChangeShapeType="1"/>
          </p:cNvSpPr>
          <p:nvPr/>
        </p:nvSpPr>
        <p:spPr bwMode="auto">
          <a:xfrm>
            <a:off x="457200" y="617220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rtl="0" fontAlgn="base">
        <a:spcBef>
          <a:spcPct val="0"/>
        </a:spcBef>
        <a:spcAft>
          <a:spcPct val="0"/>
        </a:spcAft>
        <a:defRPr kumimoji="1" sz="4200">
          <a:solidFill>
            <a:schemeClr val="tx2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kumimoji="1" sz="4200">
          <a:solidFill>
            <a:schemeClr val="tx2"/>
          </a:solidFill>
          <a:latin typeface="Garamond" charset="0"/>
          <a:ea typeface="ＭＳ Ｐゴシック" charset="0"/>
          <a:cs typeface="ＭＳ Ｐゴシック" charset="0"/>
        </a:defRPr>
      </a:lvl2pPr>
      <a:lvl3pPr algn="l" rtl="0" fontAlgn="base">
        <a:spcBef>
          <a:spcPct val="0"/>
        </a:spcBef>
        <a:spcAft>
          <a:spcPct val="0"/>
        </a:spcAft>
        <a:defRPr kumimoji="1" sz="4200">
          <a:solidFill>
            <a:schemeClr val="tx2"/>
          </a:solidFill>
          <a:latin typeface="Garamond" charset="0"/>
          <a:ea typeface="ＭＳ Ｐゴシック" charset="0"/>
          <a:cs typeface="ＭＳ Ｐゴシック" charset="0"/>
        </a:defRPr>
      </a:lvl3pPr>
      <a:lvl4pPr algn="l" rtl="0" fontAlgn="base">
        <a:spcBef>
          <a:spcPct val="0"/>
        </a:spcBef>
        <a:spcAft>
          <a:spcPct val="0"/>
        </a:spcAft>
        <a:defRPr kumimoji="1" sz="4200">
          <a:solidFill>
            <a:schemeClr val="tx2"/>
          </a:solidFill>
          <a:latin typeface="Garamond" charset="0"/>
          <a:ea typeface="ＭＳ Ｐゴシック" charset="0"/>
          <a:cs typeface="ＭＳ Ｐゴシック" charset="0"/>
        </a:defRPr>
      </a:lvl4pPr>
      <a:lvl5pPr algn="l" rtl="0" fontAlgn="base">
        <a:spcBef>
          <a:spcPct val="0"/>
        </a:spcBef>
        <a:spcAft>
          <a:spcPct val="0"/>
        </a:spcAft>
        <a:defRPr kumimoji="1" sz="4200">
          <a:solidFill>
            <a:schemeClr val="tx2"/>
          </a:solidFill>
          <a:latin typeface="Garamond" charset="0"/>
          <a:ea typeface="ＭＳ Ｐゴシック" charset="0"/>
          <a:cs typeface="ＭＳ Ｐゴシック" charset="0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4200">
          <a:solidFill>
            <a:schemeClr val="tx2"/>
          </a:solidFill>
          <a:latin typeface="Garamond" charset="0"/>
          <a:ea typeface="ＭＳ Ｐゴシック" charset="0"/>
          <a:cs typeface="ＭＳ Ｐゴシック" charset="0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4200">
          <a:solidFill>
            <a:schemeClr val="tx2"/>
          </a:solidFill>
          <a:latin typeface="Garamond" charset="0"/>
          <a:ea typeface="ＭＳ Ｐゴシック" charset="0"/>
          <a:cs typeface="ＭＳ Ｐゴシック" charset="0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4200">
          <a:solidFill>
            <a:schemeClr val="tx2"/>
          </a:solidFill>
          <a:latin typeface="Garamond" charset="0"/>
          <a:ea typeface="ＭＳ Ｐゴシック" charset="0"/>
          <a:cs typeface="ＭＳ Ｐゴシック" charset="0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4200">
          <a:solidFill>
            <a:schemeClr val="tx2"/>
          </a:solidFill>
          <a:latin typeface="Garamond" charset="0"/>
          <a:ea typeface="ＭＳ Ｐゴシック" charset="0"/>
          <a:cs typeface="ＭＳ Ｐゴシック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charset="0"/>
        <a:buChar char="n"/>
        <a:defRPr kumimoji="1" sz="30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fontAlgn="base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charset="0"/>
        <a:buChar char="q"/>
        <a:defRPr kumimoji="1" sz="2600">
          <a:solidFill>
            <a:schemeClr val="tx1"/>
          </a:solidFill>
          <a:latin typeface="+mn-lt"/>
          <a:ea typeface="+mn-ea"/>
        </a:defRPr>
      </a:lvl2pPr>
      <a:lvl3pPr marL="1022350" indent="-350838" algn="l" rtl="0" fontAlgn="base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charset="0"/>
        <a:buChar char="n"/>
        <a:defRPr kumimoji="1" sz="2200">
          <a:solidFill>
            <a:schemeClr val="tx1"/>
          </a:solidFill>
          <a:latin typeface="+mn-lt"/>
          <a:ea typeface="+mn-ea"/>
        </a:defRPr>
      </a:lvl3pPr>
      <a:lvl4pPr marL="1339850" indent="-315913" algn="l" rtl="0" fontAlgn="base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charset="0"/>
        <a:buChar char="q"/>
        <a:defRPr kumimoji="1" sz="2000">
          <a:solidFill>
            <a:schemeClr val="tx1"/>
          </a:solidFill>
          <a:latin typeface="+mn-lt"/>
          <a:ea typeface="+mn-ea"/>
        </a:defRPr>
      </a:lvl4pPr>
      <a:lvl5pPr marL="16811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charset="0"/>
        <a:buChar char="§"/>
        <a:defRPr kumimoji="1" sz="2000">
          <a:solidFill>
            <a:schemeClr val="tx1"/>
          </a:solidFill>
          <a:latin typeface="+mn-lt"/>
          <a:ea typeface="+mn-ea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charset="0"/>
        <a:buChar char="§"/>
        <a:defRPr kumimoji="1" sz="2000">
          <a:solidFill>
            <a:schemeClr val="tx1"/>
          </a:solidFill>
          <a:latin typeface="+mn-lt"/>
          <a:ea typeface="+mn-ea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charset="0"/>
        <a:buChar char="§"/>
        <a:defRPr kumimoji="1" sz="2000">
          <a:solidFill>
            <a:schemeClr val="tx1"/>
          </a:solidFill>
          <a:latin typeface="+mn-lt"/>
          <a:ea typeface="+mn-ea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charset="0"/>
        <a:buChar char="§"/>
        <a:defRPr kumimoji="1" sz="2000">
          <a:solidFill>
            <a:schemeClr val="tx1"/>
          </a:solidFill>
          <a:latin typeface="+mn-lt"/>
          <a:ea typeface="+mn-ea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charset="0"/>
        <a:buChar char="§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ja-JP"/>
      </a:defPPr>
      <a:lvl1pPr marL="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emf"/></Relationships>
</file>

<file path=ppt/slides/_rels/slide15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28.bin"/><Relationship Id="rId12" Type="http://schemas.openxmlformats.org/officeDocument/2006/relationships/image" Target="../media/image29.emf"/><Relationship Id="rId1" Type="http://schemas.openxmlformats.org/officeDocument/2006/relationships/vmlDrawing" Target="../drawings/vmlDrawing7.vml"/><Relationship Id="rId2" Type="http://schemas.openxmlformats.org/officeDocument/2006/relationships/slideLayout" Target="../slideLayouts/slideLayout6.xml"/><Relationship Id="rId3" Type="http://schemas.openxmlformats.org/officeDocument/2006/relationships/oleObject" Target="../embeddings/oleObject24.bin"/><Relationship Id="rId4" Type="http://schemas.openxmlformats.org/officeDocument/2006/relationships/image" Target="../media/image25.emf"/><Relationship Id="rId5" Type="http://schemas.openxmlformats.org/officeDocument/2006/relationships/oleObject" Target="../embeddings/oleObject25.bin"/><Relationship Id="rId6" Type="http://schemas.openxmlformats.org/officeDocument/2006/relationships/image" Target="../media/image26.emf"/><Relationship Id="rId7" Type="http://schemas.openxmlformats.org/officeDocument/2006/relationships/oleObject" Target="../embeddings/oleObject26.bin"/><Relationship Id="rId8" Type="http://schemas.openxmlformats.org/officeDocument/2006/relationships/image" Target="../media/image27.wmf"/><Relationship Id="rId9" Type="http://schemas.openxmlformats.org/officeDocument/2006/relationships/oleObject" Target="../embeddings/oleObject27.bin"/><Relationship Id="rId10" Type="http://schemas.openxmlformats.org/officeDocument/2006/relationships/image" Target="../media/image28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9.bin"/><Relationship Id="rId4" Type="http://schemas.openxmlformats.org/officeDocument/2006/relationships/image" Target="../media/image30.wmf"/><Relationship Id="rId5" Type="http://schemas.openxmlformats.org/officeDocument/2006/relationships/oleObject" Target="../embeddings/oleObject30.bin"/><Relationship Id="rId6" Type="http://schemas.openxmlformats.org/officeDocument/2006/relationships/image" Target="../media/image31.emf"/><Relationship Id="rId7" Type="http://schemas.openxmlformats.org/officeDocument/2006/relationships/oleObject" Target="../embeddings/oleObject31.bin"/><Relationship Id="rId8" Type="http://schemas.openxmlformats.org/officeDocument/2006/relationships/image" Target="../media/image26.emf"/><Relationship Id="rId1" Type="http://schemas.openxmlformats.org/officeDocument/2006/relationships/vmlDrawing" Target="../drawings/vmlDrawing8.vml"/><Relationship Id="rId2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2.bin"/><Relationship Id="rId4" Type="http://schemas.openxmlformats.org/officeDocument/2006/relationships/image" Target="../media/image32.emf"/><Relationship Id="rId5" Type="http://schemas.openxmlformats.org/officeDocument/2006/relationships/oleObject" Target="../embeddings/oleObject33.bin"/><Relationship Id="rId6" Type="http://schemas.openxmlformats.org/officeDocument/2006/relationships/image" Target="../media/image33.emf"/><Relationship Id="rId7" Type="http://schemas.openxmlformats.org/officeDocument/2006/relationships/oleObject" Target="../embeddings/oleObject34.bin"/><Relationship Id="rId8" Type="http://schemas.openxmlformats.org/officeDocument/2006/relationships/image" Target="../media/image34.emf"/><Relationship Id="rId1" Type="http://schemas.openxmlformats.org/officeDocument/2006/relationships/vmlDrawing" Target="../drawings/vmlDrawing9.vml"/><Relationship Id="rId2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4" Type="http://schemas.openxmlformats.org/officeDocument/2006/relationships/oleObject" Target="../embeddings/oleObject35.bin"/><Relationship Id="rId5" Type="http://schemas.openxmlformats.org/officeDocument/2006/relationships/image" Target="../media/image37.wmf"/><Relationship Id="rId6" Type="http://schemas.openxmlformats.org/officeDocument/2006/relationships/oleObject" Target="../embeddings/oleObject36.bin"/><Relationship Id="rId7" Type="http://schemas.openxmlformats.org/officeDocument/2006/relationships/image" Target="../media/image38.wmf"/><Relationship Id="rId8" Type="http://schemas.openxmlformats.org/officeDocument/2006/relationships/oleObject" Target="../embeddings/oleObject37.bin"/><Relationship Id="rId9" Type="http://schemas.openxmlformats.org/officeDocument/2006/relationships/image" Target="../media/image39.wmf"/><Relationship Id="rId1" Type="http://schemas.openxmlformats.org/officeDocument/2006/relationships/vmlDrawing" Target="../drawings/vmlDrawing10.vml"/><Relationship Id="rId2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3.emf"/><Relationship Id="rId12" Type="http://schemas.openxmlformats.org/officeDocument/2006/relationships/oleObject" Target="../embeddings/oleObject42.bin"/><Relationship Id="rId13" Type="http://schemas.openxmlformats.org/officeDocument/2006/relationships/image" Target="../media/image44.emf"/><Relationship Id="rId14" Type="http://schemas.openxmlformats.org/officeDocument/2006/relationships/oleObject" Target="../embeddings/oleObject43.bin"/><Relationship Id="rId15" Type="http://schemas.openxmlformats.org/officeDocument/2006/relationships/image" Target="../media/image45.emf"/><Relationship Id="rId16" Type="http://schemas.openxmlformats.org/officeDocument/2006/relationships/oleObject" Target="../embeddings/oleObject44.bin"/><Relationship Id="rId17" Type="http://schemas.openxmlformats.org/officeDocument/2006/relationships/image" Target="../media/image46.emf"/><Relationship Id="rId18" Type="http://schemas.openxmlformats.org/officeDocument/2006/relationships/oleObject" Target="../embeddings/oleObject45.bin"/><Relationship Id="rId19" Type="http://schemas.openxmlformats.org/officeDocument/2006/relationships/image" Target="../media/image47.emf"/><Relationship Id="rId1" Type="http://schemas.openxmlformats.org/officeDocument/2006/relationships/vmlDrawing" Target="../drawings/vmlDrawing11.vml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3.xml"/><Relationship Id="rId4" Type="http://schemas.openxmlformats.org/officeDocument/2006/relationships/oleObject" Target="../embeddings/oleObject38.bin"/><Relationship Id="rId5" Type="http://schemas.openxmlformats.org/officeDocument/2006/relationships/image" Target="../media/image40.emf"/><Relationship Id="rId6" Type="http://schemas.openxmlformats.org/officeDocument/2006/relationships/oleObject" Target="../embeddings/oleObject39.bin"/><Relationship Id="rId7" Type="http://schemas.openxmlformats.org/officeDocument/2006/relationships/image" Target="../media/image41.emf"/><Relationship Id="rId8" Type="http://schemas.openxmlformats.org/officeDocument/2006/relationships/oleObject" Target="../embeddings/oleObject40.bin"/><Relationship Id="rId9" Type="http://schemas.openxmlformats.org/officeDocument/2006/relationships/image" Target="../media/image42.emf"/><Relationship Id="rId10" Type="http://schemas.openxmlformats.org/officeDocument/2006/relationships/oleObject" Target="../embeddings/oleObject41.bin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6.bin"/><Relationship Id="rId4" Type="http://schemas.openxmlformats.org/officeDocument/2006/relationships/image" Target="../media/image48.wmf"/><Relationship Id="rId5" Type="http://schemas.openxmlformats.org/officeDocument/2006/relationships/oleObject" Target="../embeddings/oleObject47.bin"/><Relationship Id="rId6" Type="http://schemas.openxmlformats.org/officeDocument/2006/relationships/image" Target="../media/image49.wmf"/><Relationship Id="rId1" Type="http://schemas.openxmlformats.org/officeDocument/2006/relationships/vmlDrawing" Target="../drawings/vmlDrawing12.vml"/><Relationship Id="rId2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3.png"/><Relationship Id="rId12" Type="http://schemas.openxmlformats.org/officeDocument/2006/relationships/image" Target="../media/image54.png"/><Relationship Id="rId13" Type="http://schemas.openxmlformats.org/officeDocument/2006/relationships/image" Target="../media/image55.png"/><Relationship Id="rId1" Type="http://schemas.openxmlformats.org/officeDocument/2006/relationships/vmlDrawing" Target="../drawings/vmlDrawing13.vml"/><Relationship Id="rId2" Type="http://schemas.microsoft.com/office/2007/relationships/media" Target="../media/media1.mp4"/><Relationship Id="rId3" Type="http://schemas.openxmlformats.org/officeDocument/2006/relationships/video" Target="../media/media1.mp4"/><Relationship Id="rId4" Type="http://schemas.openxmlformats.org/officeDocument/2006/relationships/slideLayout" Target="../slideLayouts/slideLayout7.xml"/><Relationship Id="rId5" Type="http://schemas.openxmlformats.org/officeDocument/2006/relationships/oleObject" Target="../embeddings/oleObject48.bin"/><Relationship Id="rId6" Type="http://schemas.openxmlformats.org/officeDocument/2006/relationships/image" Target="../media/image50.wmf"/><Relationship Id="rId7" Type="http://schemas.openxmlformats.org/officeDocument/2006/relationships/oleObject" Target="../embeddings/oleObject49.bin"/><Relationship Id="rId8" Type="http://schemas.openxmlformats.org/officeDocument/2006/relationships/image" Target="../media/image51.wmf"/><Relationship Id="rId9" Type="http://schemas.openxmlformats.org/officeDocument/2006/relationships/oleObject" Target="../embeddings/oleObject50.bin"/><Relationship Id="rId10" Type="http://schemas.openxmlformats.org/officeDocument/2006/relationships/image" Target="../media/image52.w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4" Type="http://schemas.openxmlformats.org/officeDocument/2006/relationships/oleObject" Target="../embeddings/oleObject51.bin"/><Relationship Id="rId5" Type="http://schemas.openxmlformats.org/officeDocument/2006/relationships/image" Target="../media/image56.wmf"/><Relationship Id="rId6" Type="http://schemas.openxmlformats.org/officeDocument/2006/relationships/oleObject" Target="../embeddings/oleObject52.bin"/><Relationship Id="rId7" Type="http://schemas.openxmlformats.org/officeDocument/2006/relationships/image" Target="../media/image57.wmf"/><Relationship Id="rId8" Type="http://schemas.openxmlformats.org/officeDocument/2006/relationships/oleObject" Target="../embeddings/oleObject53.bin"/><Relationship Id="rId9" Type="http://schemas.openxmlformats.org/officeDocument/2006/relationships/image" Target="../media/image58.wmf"/><Relationship Id="rId10" Type="http://schemas.openxmlformats.org/officeDocument/2006/relationships/oleObject" Target="../embeddings/oleObject54.bin"/><Relationship Id="rId11" Type="http://schemas.openxmlformats.org/officeDocument/2006/relationships/image" Target="../media/image59.wmf"/><Relationship Id="rId1" Type="http://schemas.openxmlformats.org/officeDocument/2006/relationships/vmlDrawing" Target="../drawings/vmlDrawing14.vml"/><Relationship Id="rId2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4" Type="http://schemas.openxmlformats.org/officeDocument/2006/relationships/image" Target="../media/image62.em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3.wmf"/></Relationships>
</file>

<file path=ppt/slides/_rels/slide2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7.wmf"/><Relationship Id="rId12" Type="http://schemas.openxmlformats.org/officeDocument/2006/relationships/oleObject" Target="../embeddings/oleObject59.bin"/><Relationship Id="rId13" Type="http://schemas.openxmlformats.org/officeDocument/2006/relationships/image" Target="../media/image68.wmf"/><Relationship Id="rId1" Type="http://schemas.openxmlformats.org/officeDocument/2006/relationships/vmlDrawing" Target="../drawings/vmlDrawing15.vml"/><Relationship Id="rId2" Type="http://schemas.openxmlformats.org/officeDocument/2006/relationships/slideLayout" Target="../slideLayouts/slideLayout7.xml"/><Relationship Id="rId3" Type="http://schemas.openxmlformats.org/officeDocument/2006/relationships/image" Target="../media/image69.emf"/><Relationship Id="rId4" Type="http://schemas.openxmlformats.org/officeDocument/2006/relationships/oleObject" Target="../embeddings/oleObject55.bin"/><Relationship Id="rId5" Type="http://schemas.openxmlformats.org/officeDocument/2006/relationships/image" Target="../media/image64.wmf"/><Relationship Id="rId6" Type="http://schemas.openxmlformats.org/officeDocument/2006/relationships/oleObject" Target="../embeddings/oleObject56.bin"/><Relationship Id="rId7" Type="http://schemas.openxmlformats.org/officeDocument/2006/relationships/image" Target="../media/image65.wmf"/><Relationship Id="rId8" Type="http://schemas.openxmlformats.org/officeDocument/2006/relationships/oleObject" Target="../embeddings/oleObject57.bin"/><Relationship Id="rId9" Type="http://schemas.openxmlformats.org/officeDocument/2006/relationships/image" Target="../media/image66.wmf"/><Relationship Id="rId10" Type="http://schemas.openxmlformats.org/officeDocument/2006/relationships/oleObject" Target="../embeddings/oleObject58.bin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4" Type="http://schemas.openxmlformats.org/officeDocument/2006/relationships/image" Target="../media/image1.emf"/><Relationship Id="rId5" Type="http://schemas.openxmlformats.org/officeDocument/2006/relationships/oleObject" Target="../embeddings/oleObject2.bin"/><Relationship Id="rId6" Type="http://schemas.openxmlformats.org/officeDocument/2006/relationships/oleObject" Target="../embeddings/oleObject3.bin"/><Relationship Id="rId7" Type="http://schemas.openxmlformats.org/officeDocument/2006/relationships/image" Target="../media/image2.emf"/><Relationship Id="rId8" Type="http://schemas.openxmlformats.org/officeDocument/2006/relationships/oleObject" Target="../embeddings/oleObject4.bin"/><Relationship Id="rId9" Type="http://schemas.openxmlformats.org/officeDocument/2006/relationships/image" Target="../media/image3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9.bin"/><Relationship Id="rId12" Type="http://schemas.openxmlformats.org/officeDocument/2006/relationships/image" Target="../media/image8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6.xml"/><Relationship Id="rId3" Type="http://schemas.openxmlformats.org/officeDocument/2006/relationships/oleObject" Target="../embeddings/oleObject5.bin"/><Relationship Id="rId4" Type="http://schemas.openxmlformats.org/officeDocument/2006/relationships/image" Target="../media/image4.emf"/><Relationship Id="rId5" Type="http://schemas.openxmlformats.org/officeDocument/2006/relationships/oleObject" Target="../embeddings/oleObject6.bin"/><Relationship Id="rId6" Type="http://schemas.openxmlformats.org/officeDocument/2006/relationships/image" Target="../media/image5.emf"/><Relationship Id="rId7" Type="http://schemas.openxmlformats.org/officeDocument/2006/relationships/oleObject" Target="../embeddings/oleObject7.bin"/><Relationship Id="rId8" Type="http://schemas.openxmlformats.org/officeDocument/2006/relationships/image" Target="../media/image6.emf"/><Relationship Id="rId9" Type="http://schemas.openxmlformats.org/officeDocument/2006/relationships/oleObject" Target="../embeddings/oleObject8.bin"/><Relationship Id="rId10" Type="http://schemas.openxmlformats.org/officeDocument/2006/relationships/image" Target="../media/image7.em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0.bin"/><Relationship Id="rId4" Type="http://schemas.openxmlformats.org/officeDocument/2006/relationships/image" Target="../media/image70.emf"/><Relationship Id="rId5" Type="http://schemas.openxmlformats.org/officeDocument/2006/relationships/oleObject" Target="../embeddings/oleObject61.bin"/><Relationship Id="rId6" Type="http://schemas.openxmlformats.org/officeDocument/2006/relationships/image" Target="../media/image71.emf"/><Relationship Id="rId7" Type="http://schemas.openxmlformats.org/officeDocument/2006/relationships/oleObject" Target="../embeddings/oleObject62.bin"/><Relationship Id="rId8" Type="http://schemas.openxmlformats.org/officeDocument/2006/relationships/image" Target="../media/image72.emf"/><Relationship Id="rId9" Type="http://schemas.openxmlformats.org/officeDocument/2006/relationships/oleObject" Target="../embeddings/oleObject63.bin"/><Relationship Id="rId10" Type="http://schemas.openxmlformats.org/officeDocument/2006/relationships/image" Target="../media/image73.emf"/><Relationship Id="rId1" Type="http://schemas.openxmlformats.org/officeDocument/2006/relationships/vmlDrawing" Target="../drawings/vmlDrawing16.vml"/><Relationship Id="rId2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68.bin"/><Relationship Id="rId12" Type="http://schemas.openxmlformats.org/officeDocument/2006/relationships/image" Target="../media/image78.emf"/><Relationship Id="rId13" Type="http://schemas.openxmlformats.org/officeDocument/2006/relationships/oleObject" Target="../embeddings/oleObject69.bin"/><Relationship Id="rId14" Type="http://schemas.openxmlformats.org/officeDocument/2006/relationships/image" Target="../media/image79.emf"/><Relationship Id="rId1" Type="http://schemas.openxmlformats.org/officeDocument/2006/relationships/vmlDrawing" Target="../drawings/vmlDrawing17.vml"/><Relationship Id="rId2" Type="http://schemas.openxmlformats.org/officeDocument/2006/relationships/slideLayout" Target="../slideLayouts/slideLayout6.xml"/><Relationship Id="rId3" Type="http://schemas.openxmlformats.org/officeDocument/2006/relationships/oleObject" Target="../embeddings/oleObject64.bin"/><Relationship Id="rId4" Type="http://schemas.openxmlformats.org/officeDocument/2006/relationships/image" Target="../media/image74.emf"/><Relationship Id="rId5" Type="http://schemas.openxmlformats.org/officeDocument/2006/relationships/oleObject" Target="../embeddings/oleObject65.bin"/><Relationship Id="rId6" Type="http://schemas.openxmlformats.org/officeDocument/2006/relationships/image" Target="../media/image75.emf"/><Relationship Id="rId7" Type="http://schemas.openxmlformats.org/officeDocument/2006/relationships/oleObject" Target="../embeddings/oleObject66.bin"/><Relationship Id="rId8" Type="http://schemas.openxmlformats.org/officeDocument/2006/relationships/image" Target="../media/image76.emf"/><Relationship Id="rId9" Type="http://schemas.openxmlformats.org/officeDocument/2006/relationships/oleObject" Target="../embeddings/oleObject67.bin"/><Relationship Id="rId10" Type="http://schemas.openxmlformats.org/officeDocument/2006/relationships/image" Target="../media/image77.emf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4" Type="http://schemas.openxmlformats.org/officeDocument/2006/relationships/image" Target="../media/image9.emf"/><Relationship Id="rId5" Type="http://schemas.openxmlformats.org/officeDocument/2006/relationships/oleObject" Target="../embeddings/oleObject11.bin"/><Relationship Id="rId6" Type="http://schemas.openxmlformats.org/officeDocument/2006/relationships/image" Target="../media/image10.emf"/><Relationship Id="rId7" Type="http://schemas.openxmlformats.org/officeDocument/2006/relationships/oleObject" Target="../embeddings/oleObject12.bin"/><Relationship Id="rId8" Type="http://schemas.openxmlformats.org/officeDocument/2006/relationships/image" Target="../media/image11.emf"/><Relationship Id="rId9" Type="http://schemas.openxmlformats.org/officeDocument/2006/relationships/oleObject" Target="../embeddings/oleObject13.bin"/><Relationship Id="rId10" Type="http://schemas.openxmlformats.org/officeDocument/2006/relationships/image" Target="../media/image12.e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74.bin"/><Relationship Id="rId12" Type="http://schemas.openxmlformats.org/officeDocument/2006/relationships/image" Target="../media/image84.emf"/><Relationship Id="rId13" Type="http://schemas.openxmlformats.org/officeDocument/2006/relationships/oleObject" Target="../embeddings/oleObject75.bin"/><Relationship Id="rId14" Type="http://schemas.openxmlformats.org/officeDocument/2006/relationships/oleObject" Target="../embeddings/oleObject76.bin"/><Relationship Id="rId15" Type="http://schemas.openxmlformats.org/officeDocument/2006/relationships/image" Target="../media/image85.emf"/><Relationship Id="rId16" Type="http://schemas.openxmlformats.org/officeDocument/2006/relationships/oleObject" Target="../embeddings/oleObject77.bin"/><Relationship Id="rId17" Type="http://schemas.openxmlformats.org/officeDocument/2006/relationships/image" Target="../media/image86.emf"/><Relationship Id="rId1" Type="http://schemas.openxmlformats.org/officeDocument/2006/relationships/vmlDrawing" Target="../drawings/vmlDrawing18.vml"/><Relationship Id="rId2" Type="http://schemas.openxmlformats.org/officeDocument/2006/relationships/slideLayout" Target="../slideLayouts/slideLayout6.xml"/><Relationship Id="rId3" Type="http://schemas.openxmlformats.org/officeDocument/2006/relationships/oleObject" Target="../embeddings/oleObject70.bin"/><Relationship Id="rId4" Type="http://schemas.openxmlformats.org/officeDocument/2006/relationships/image" Target="../media/image80.emf"/><Relationship Id="rId5" Type="http://schemas.openxmlformats.org/officeDocument/2006/relationships/oleObject" Target="../embeddings/oleObject71.bin"/><Relationship Id="rId6" Type="http://schemas.openxmlformats.org/officeDocument/2006/relationships/image" Target="../media/image81.emf"/><Relationship Id="rId7" Type="http://schemas.openxmlformats.org/officeDocument/2006/relationships/oleObject" Target="../embeddings/oleObject72.bin"/><Relationship Id="rId8" Type="http://schemas.openxmlformats.org/officeDocument/2006/relationships/image" Target="../media/image82.emf"/><Relationship Id="rId9" Type="http://schemas.openxmlformats.org/officeDocument/2006/relationships/oleObject" Target="../embeddings/oleObject73.bin"/><Relationship Id="rId10" Type="http://schemas.openxmlformats.org/officeDocument/2006/relationships/image" Target="../media/image83.emf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82.bin"/><Relationship Id="rId12" Type="http://schemas.openxmlformats.org/officeDocument/2006/relationships/image" Target="../media/image89.emf"/><Relationship Id="rId13" Type="http://schemas.openxmlformats.org/officeDocument/2006/relationships/oleObject" Target="../embeddings/oleObject83.bin"/><Relationship Id="rId14" Type="http://schemas.openxmlformats.org/officeDocument/2006/relationships/oleObject" Target="../embeddings/oleObject84.bin"/><Relationship Id="rId15" Type="http://schemas.openxmlformats.org/officeDocument/2006/relationships/image" Target="../media/image85.emf"/><Relationship Id="rId16" Type="http://schemas.openxmlformats.org/officeDocument/2006/relationships/oleObject" Target="../embeddings/oleObject85.bin"/><Relationship Id="rId17" Type="http://schemas.openxmlformats.org/officeDocument/2006/relationships/image" Target="../media/image86.emf"/><Relationship Id="rId1" Type="http://schemas.openxmlformats.org/officeDocument/2006/relationships/vmlDrawing" Target="../drawings/vmlDrawing19.vml"/><Relationship Id="rId2" Type="http://schemas.openxmlformats.org/officeDocument/2006/relationships/slideLayout" Target="../slideLayouts/slideLayout6.xml"/><Relationship Id="rId3" Type="http://schemas.openxmlformats.org/officeDocument/2006/relationships/oleObject" Target="../embeddings/oleObject78.bin"/><Relationship Id="rId4" Type="http://schemas.openxmlformats.org/officeDocument/2006/relationships/image" Target="../media/image80.emf"/><Relationship Id="rId5" Type="http://schemas.openxmlformats.org/officeDocument/2006/relationships/oleObject" Target="../embeddings/oleObject79.bin"/><Relationship Id="rId6" Type="http://schemas.openxmlformats.org/officeDocument/2006/relationships/image" Target="../media/image81.emf"/><Relationship Id="rId7" Type="http://schemas.openxmlformats.org/officeDocument/2006/relationships/oleObject" Target="../embeddings/oleObject80.bin"/><Relationship Id="rId8" Type="http://schemas.openxmlformats.org/officeDocument/2006/relationships/image" Target="../media/image87.emf"/><Relationship Id="rId9" Type="http://schemas.openxmlformats.org/officeDocument/2006/relationships/oleObject" Target="../embeddings/oleObject81.bin"/><Relationship Id="rId10" Type="http://schemas.openxmlformats.org/officeDocument/2006/relationships/image" Target="../media/image88.emf"/></Relationships>
</file>

<file path=ppt/slides/_rels/slide55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90.bin"/><Relationship Id="rId12" Type="http://schemas.openxmlformats.org/officeDocument/2006/relationships/image" Target="../media/image91.emf"/><Relationship Id="rId13" Type="http://schemas.openxmlformats.org/officeDocument/2006/relationships/oleObject" Target="../embeddings/oleObject91.bin"/><Relationship Id="rId14" Type="http://schemas.openxmlformats.org/officeDocument/2006/relationships/image" Target="../media/image92.emf"/><Relationship Id="rId15" Type="http://schemas.openxmlformats.org/officeDocument/2006/relationships/oleObject" Target="../embeddings/oleObject92.bin"/><Relationship Id="rId16" Type="http://schemas.openxmlformats.org/officeDocument/2006/relationships/image" Target="../media/image93.emf"/><Relationship Id="rId1" Type="http://schemas.openxmlformats.org/officeDocument/2006/relationships/vmlDrawing" Target="../drawings/vmlDrawing20.vml"/><Relationship Id="rId2" Type="http://schemas.openxmlformats.org/officeDocument/2006/relationships/slideLayout" Target="../slideLayouts/slideLayout6.xml"/><Relationship Id="rId3" Type="http://schemas.openxmlformats.org/officeDocument/2006/relationships/oleObject" Target="../embeddings/oleObject86.bin"/><Relationship Id="rId4" Type="http://schemas.openxmlformats.org/officeDocument/2006/relationships/image" Target="../media/image80.emf"/><Relationship Id="rId5" Type="http://schemas.openxmlformats.org/officeDocument/2006/relationships/oleObject" Target="../embeddings/oleObject87.bin"/><Relationship Id="rId6" Type="http://schemas.openxmlformats.org/officeDocument/2006/relationships/image" Target="../media/image81.emf"/><Relationship Id="rId7" Type="http://schemas.openxmlformats.org/officeDocument/2006/relationships/oleObject" Target="../embeddings/oleObject88.bin"/><Relationship Id="rId8" Type="http://schemas.openxmlformats.org/officeDocument/2006/relationships/image" Target="../media/image87.emf"/><Relationship Id="rId9" Type="http://schemas.openxmlformats.org/officeDocument/2006/relationships/oleObject" Target="../embeddings/oleObject89.bin"/><Relationship Id="rId10" Type="http://schemas.openxmlformats.org/officeDocument/2006/relationships/image" Target="../media/image90.emf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__1.bin"/><Relationship Id="rId4" Type="http://schemas.openxmlformats.org/officeDocument/2006/relationships/image" Target="../media/image94.emf"/><Relationship Id="rId5" Type="http://schemas.openxmlformats.org/officeDocument/2006/relationships/oleObject" Target="../embeddings/Microsoft___2.bin"/><Relationship Id="rId6" Type="http://schemas.openxmlformats.org/officeDocument/2006/relationships/image" Target="../media/image95.emf"/><Relationship Id="rId7" Type="http://schemas.openxmlformats.org/officeDocument/2006/relationships/oleObject" Target="../embeddings/Microsoft___3.bin"/><Relationship Id="rId8" Type="http://schemas.openxmlformats.org/officeDocument/2006/relationships/image" Target="../media/image96.emf"/><Relationship Id="rId1" Type="http://schemas.openxmlformats.org/officeDocument/2006/relationships/vmlDrawing" Target="../drawings/vmlDrawing21.vml"/><Relationship Id="rId2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96.bin"/><Relationship Id="rId20" Type="http://schemas.openxmlformats.org/officeDocument/2006/relationships/image" Target="../media/image105.emf"/><Relationship Id="rId10" Type="http://schemas.openxmlformats.org/officeDocument/2006/relationships/image" Target="../media/image100.emf"/><Relationship Id="rId11" Type="http://schemas.openxmlformats.org/officeDocument/2006/relationships/oleObject" Target="../embeddings/oleObject97.bin"/><Relationship Id="rId12" Type="http://schemas.openxmlformats.org/officeDocument/2006/relationships/image" Target="../media/image101.emf"/><Relationship Id="rId13" Type="http://schemas.openxmlformats.org/officeDocument/2006/relationships/oleObject" Target="../embeddings/oleObject98.bin"/><Relationship Id="rId14" Type="http://schemas.openxmlformats.org/officeDocument/2006/relationships/image" Target="../media/image102.emf"/><Relationship Id="rId15" Type="http://schemas.openxmlformats.org/officeDocument/2006/relationships/oleObject" Target="../embeddings/oleObject99.bin"/><Relationship Id="rId16" Type="http://schemas.openxmlformats.org/officeDocument/2006/relationships/image" Target="../media/image103.emf"/><Relationship Id="rId17" Type="http://schemas.openxmlformats.org/officeDocument/2006/relationships/oleObject" Target="../embeddings/oleObject100.bin"/><Relationship Id="rId18" Type="http://schemas.openxmlformats.org/officeDocument/2006/relationships/image" Target="../media/image104.emf"/><Relationship Id="rId19" Type="http://schemas.openxmlformats.org/officeDocument/2006/relationships/oleObject" Target="../embeddings/oleObject101.bin"/><Relationship Id="rId1" Type="http://schemas.openxmlformats.org/officeDocument/2006/relationships/vmlDrawing" Target="../drawings/vmlDrawing22.vml"/><Relationship Id="rId2" Type="http://schemas.openxmlformats.org/officeDocument/2006/relationships/slideLayout" Target="../slideLayouts/slideLayout6.xml"/><Relationship Id="rId3" Type="http://schemas.openxmlformats.org/officeDocument/2006/relationships/oleObject" Target="../embeddings/oleObject93.bin"/><Relationship Id="rId4" Type="http://schemas.openxmlformats.org/officeDocument/2006/relationships/image" Target="../media/image97.emf"/><Relationship Id="rId5" Type="http://schemas.openxmlformats.org/officeDocument/2006/relationships/oleObject" Target="../embeddings/oleObject94.bin"/><Relationship Id="rId6" Type="http://schemas.openxmlformats.org/officeDocument/2006/relationships/image" Target="../media/image98.emf"/><Relationship Id="rId7" Type="http://schemas.openxmlformats.org/officeDocument/2006/relationships/oleObject" Target="../embeddings/oleObject95.bin"/><Relationship Id="rId8" Type="http://schemas.openxmlformats.org/officeDocument/2006/relationships/image" Target="../media/image99.emf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106.bin"/><Relationship Id="rId12" Type="http://schemas.openxmlformats.org/officeDocument/2006/relationships/image" Target="../media/image110.emf"/><Relationship Id="rId13" Type="http://schemas.openxmlformats.org/officeDocument/2006/relationships/oleObject" Target="../embeddings/oleObject107.bin"/><Relationship Id="rId14" Type="http://schemas.openxmlformats.org/officeDocument/2006/relationships/image" Target="../media/image111.emf"/><Relationship Id="rId15" Type="http://schemas.openxmlformats.org/officeDocument/2006/relationships/oleObject" Target="../embeddings/oleObject108.bin"/><Relationship Id="rId16" Type="http://schemas.openxmlformats.org/officeDocument/2006/relationships/image" Target="../media/image112.emf"/><Relationship Id="rId17" Type="http://schemas.openxmlformats.org/officeDocument/2006/relationships/oleObject" Target="../embeddings/oleObject109.bin"/><Relationship Id="rId18" Type="http://schemas.openxmlformats.org/officeDocument/2006/relationships/image" Target="../media/image113.emf"/><Relationship Id="rId1" Type="http://schemas.openxmlformats.org/officeDocument/2006/relationships/vmlDrawing" Target="../drawings/vmlDrawing23.vml"/><Relationship Id="rId2" Type="http://schemas.openxmlformats.org/officeDocument/2006/relationships/slideLayout" Target="../slideLayouts/slideLayout6.xml"/><Relationship Id="rId3" Type="http://schemas.openxmlformats.org/officeDocument/2006/relationships/oleObject" Target="../embeddings/oleObject102.bin"/><Relationship Id="rId4" Type="http://schemas.openxmlformats.org/officeDocument/2006/relationships/image" Target="../media/image106.emf"/><Relationship Id="rId5" Type="http://schemas.openxmlformats.org/officeDocument/2006/relationships/oleObject" Target="../embeddings/oleObject103.bin"/><Relationship Id="rId6" Type="http://schemas.openxmlformats.org/officeDocument/2006/relationships/image" Target="../media/image107.emf"/><Relationship Id="rId7" Type="http://schemas.openxmlformats.org/officeDocument/2006/relationships/oleObject" Target="../embeddings/oleObject104.bin"/><Relationship Id="rId8" Type="http://schemas.openxmlformats.org/officeDocument/2006/relationships/image" Target="../media/image108.emf"/><Relationship Id="rId9" Type="http://schemas.openxmlformats.org/officeDocument/2006/relationships/oleObject" Target="../embeddings/oleObject105.bin"/><Relationship Id="rId10" Type="http://schemas.openxmlformats.org/officeDocument/2006/relationships/image" Target="../media/image109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13.bin"/><Relationship Id="rId20" Type="http://schemas.openxmlformats.org/officeDocument/2006/relationships/image" Target="../media/image122.emf"/><Relationship Id="rId21" Type="http://schemas.openxmlformats.org/officeDocument/2006/relationships/oleObject" Target="../embeddings/oleObject119.bin"/><Relationship Id="rId22" Type="http://schemas.openxmlformats.org/officeDocument/2006/relationships/image" Target="../media/image123.emf"/><Relationship Id="rId23" Type="http://schemas.openxmlformats.org/officeDocument/2006/relationships/oleObject" Target="../embeddings/oleObject120.bin"/><Relationship Id="rId24" Type="http://schemas.openxmlformats.org/officeDocument/2006/relationships/image" Target="../media/image124.emf"/><Relationship Id="rId10" Type="http://schemas.openxmlformats.org/officeDocument/2006/relationships/image" Target="../media/image117.emf"/><Relationship Id="rId11" Type="http://schemas.openxmlformats.org/officeDocument/2006/relationships/oleObject" Target="../embeddings/oleObject114.bin"/><Relationship Id="rId12" Type="http://schemas.openxmlformats.org/officeDocument/2006/relationships/image" Target="../media/image118.emf"/><Relationship Id="rId13" Type="http://schemas.openxmlformats.org/officeDocument/2006/relationships/oleObject" Target="../embeddings/oleObject115.bin"/><Relationship Id="rId14" Type="http://schemas.openxmlformats.org/officeDocument/2006/relationships/image" Target="../media/image119.emf"/><Relationship Id="rId15" Type="http://schemas.openxmlformats.org/officeDocument/2006/relationships/oleObject" Target="../embeddings/oleObject116.bin"/><Relationship Id="rId16" Type="http://schemas.openxmlformats.org/officeDocument/2006/relationships/image" Target="../media/image120.emf"/><Relationship Id="rId17" Type="http://schemas.openxmlformats.org/officeDocument/2006/relationships/oleObject" Target="../embeddings/oleObject117.bin"/><Relationship Id="rId18" Type="http://schemas.openxmlformats.org/officeDocument/2006/relationships/image" Target="../media/image121.emf"/><Relationship Id="rId19" Type="http://schemas.openxmlformats.org/officeDocument/2006/relationships/oleObject" Target="../embeddings/oleObject118.bin"/><Relationship Id="rId1" Type="http://schemas.openxmlformats.org/officeDocument/2006/relationships/vmlDrawing" Target="../drawings/vmlDrawing24.vml"/><Relationship Id="rId2" Type="http://schemas.openxmlformats.org/officeDocument/2006/relationships/slideLayout" Target="../slideLayouts/slideLayout6.xml"/><Relationship Id="rId3" Type="http://schemas.openxmlformats.org/officeDocument/2006/relationships/oleObject" Target="../embeddings/oleObject110.bin"/><Relationship Id="rId4" Type="http://schemas.openxmlformats.org/officeDocument/2006/relationships/image" Target="../media/image114.emf"/><Relationship Id="rId5" Type="http://schemas.openxmlformats.org/officeDocument/2006/relationships/oleObject" Target="../embeddings/oleObject111.bin"/><Relationship Id="rId6" Type="http://schemas.openxmlformats.org/officeDocument/2006/relationships/image" Target="../media/image115.emf"/><Relationship Id="rId7" Type="http://schemas.openxmlformats.org/officeDocument/2006/relationships/oleObject" Target="../embeddings/oleObject112.bin"/><Relationship Id="rId8" Type="http://schemas.openxmlformats.org/officeDocument/2006/relationships/image" Target="../media/image116.emf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1.bin"/><Relationship Id="rId4" Type="http://schemas.openxmlformats.org/officeDocument/2006/relationships/image" Target="../media/image125.emf"/><Relationship Id="rId5" Type="http://schemas.openxmlformats.org/officeDocument/2006/relationships/oleObject" Target="../embeddings/oleObject122.bin"/><Relationship Id="rId6" Type="http://schemas.openxmlformats.org/officeDocument/2006/relationships/image" Target="../media/image126.emf"/><Relationship Id="rId7" Type="http://schemas.openxmlformats.org/officeDocument/2006/relationships/oleObject" Target="../embeddings/oleObject123.bin"/><Relationship Id="rId8" Type="http://schemas.openxmlformats.org/officeDocument/2006/relationships/image" Target="../media/image127.emf"/><Relationship Id="rId9" Type="http://schemas.openxmlformats.org/officeDocument/2006/relationships/oleObject" Target="../embeddings/oleObject124.bin"/><Relationship Id="rId10" Type="http://schemas.openxmlformats.org/officeDocument/2006/relationships/image" Target="../media/image128.emf"/><Relationship Id="rId1" Type="http://schemas.openxmlformats.org/officeDocument/2006/relationships/vmlDrawing" Target="../drawings/vmlDrawing25.vml"/><Relationship Id="rId2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Microsoft___5.bin"/><Relationship Id="rId20" Type="http://schemas.openxmlformats.org/officeDocument/2006/relationships/image" Target="../media/image137.emf"/><Relationship Id="rId21" Type="http://schemas.openxmlformats.org/officeDocument/2006/relationships/oleObject" Target="../embeddings/Microsoft___11.bin"/><Relationship Id="rId22" Type="http://schemas.openxmlformats.org/officeDocument/2006/relationships/image" Target="../media/image138.emf"/><Relationship Id="rId10" Type="http://schemas.openxmlformats.org/officeDocument/2006/relationships/image" Target="../media/image132.emf"/><Relationship Id="rId11" Type="http://schemas.openxmlformats.org/officeDocument/2006/relationships/oleObject" Target="../embeddings/Microsoft___6.bin"/><Relationship Id="rId12" Type="http://schemas.openxmlformats.org/officeDocument/2006/relationships/image" Target="../media/image133.emf"/><Relationship Id="rId13" Type="http://schemas.openxmlformats.org/officeDocument/2006/relationships/oleObject" Target="../embeddings/Microsoft___7.bin"/><Relationship Id="rId14" Type="http://schemas.openxmlformats.org/officeDocument/2006/relationships/image" Target="../media/image134.emf"/><Relationship Id="rId15" Type="http://schemas.openxmlformats.org/officeDocument/2006/relationships/oleObject" Target="../embeddings/Microsoft___8.bin"/><Relationship Id="rId16" Type="http://schemas.openxmlformats.org/officeDocument/2006/relationships/image" Target="../media/image135.emf"/><Relationship Id="rId17" Type="http://schemas.openxmlformats.org/officeDocument/2006/relationships/oleObject" Target="../embeddings/Microsoft___9.bin"/><Relationship Id="rId18" Type="http://schemas.openxmlformats.org/officeDocument/2006/relationships/image" Target="../media/image136.emf"/><Relationship Id="rId19" Type="http://schemas.openxmlformats.org/officeDocument/2006/relationships/oleObject" Target="../embeddings/Microsoft___10.bin"/><Relationship Id="rId1" Type="http://schemas.openxmlformats.org/officeDocument/2006/relationships/vmlDrawing" Target="../drawings/vmlDrawing26.vml"/><Relationship Id="rId2" Type="http://schemas.openxmlformats.org/officeDocument/2006/relationships/slideLayout" Target="../slideLayouts/slideLayout6.xml"/><Relationship Id="rId3" Type="http://schemas.openxmlformats.org/officeDocument/2006/relationships/oleObject" Target="../embeddings/oleObject125.bin"/><Relationship Id="rId4" Type="http://schemas.openxmlformats.org/officeDocument/2006/relationships/image" Target="../media/image129.emf"/><Relationship Id="rId5" Type="http://schemas.openxmlformats.org/officeDocument/2006/relationships/oleObject" Target="../embeddings/oleObject126.bin"/><Relationship Id="rId6" Type="http://schemas.openxmlformats.org/officeDocument/2006/relationships/image" Target="../media/image130.emf"/><Relationship Id="rId7" Type="http://schemas.openxmlformats.org/officeDocument/2006/relationships/oleObject" Target="../embeddings/Microsoft___4.bin"/><Relationship Id="rId8" Type="http://schemas.openxmlformats.org/officeDocument/2006/relationships/image" Target="../media/image131.emf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4" Type="http://schemas.openxmlformats.org/officeDocument/2006/relationships/image" Target="../media/image13.emf"/><Relationship Id="rId5" Type="http://schemas.openxmlformats.org/officeDocument/2006/relationships/oleObject" Target="../embeddings/oleObject15.bin"/><Relationship Id="rId6" Type="http://schemas.openxmlformats.org/officeDocument/2006/relationships/image" Target="../media/image14.emf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20.bin"/><Relationship Id="rId12" Type="http://schemas.openxmlformats.org/officeDocument/2006/relationships/image" Target="../media/image19.emf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6.xml"/><Relationship Id="rId3" Type="http://schemas.openxmlformats.org/officeDocument/2006/relationships/oleObject" Target="../embeddings/oleObject16.bin"/><Relationship Id="rId4" Type="http://schemas.openxmlformats.org/officeDocument/2006/relationships/image" Target="../media/image15.emf"/><Relationship Id="rId5" Type="http://schemas.openxmlformats.org/officeDocument/2006/relationships/oleObject" Target="../embeddings/oleObject17.bin"/><Relationship Id="rId6" Type="http://schemas.openxmlformats.org/officeDocument/2006/relationships/image" Target="../media/image16.emf"/><Relationship Id="rId7" Type="http://schemas.openxmlformats.org/officeDocument/2006/relationships/oleObject" Target="../embeddings/oleObject18.bin"/><Relationship Id="rId8" Type="http://schemas.openxmlformats.org/officeDocument/2006/relationships/image" Target="../media/image17.wmf"/><Relationship Id="rId9" Type="http://schemas.openxmlformats.org/officeDocument/2006/relationships/oleObject" Target="../embeddings/oleObject19.bin"/><Relationship Id="rId10" Type="http://schemas.openxmlformats.org/officeDocument/2006/relationships/image" Target="../media/image18.w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oleObject" Target="../embeddings/oleObject21.bin"/><Relationship Id="rId5" Type="http://schemas.openxmlformats.org/officeDocument/2006/relationships/image" Target="../media/image20.wmf"/><Relationship Id="rId6" Type="http://schemas.openxmlformats.org/officeDocument/2006/relationships/oleObject" Target="../embeddings/oleObject22.bin"/><Relationship Id="rId7" Type="http://schemas.openxmlformats.org/officeDocument/2006/relationships/image" Target="../media/image21.wmf"/><Relationship Id="rId8" Type="http://schemas.openxmlformats.org/officeDocument/2006/relationships/oleObject" Target="../embeddings/oleObject23.bin"/><Relationship Id="rId9" Type="http://schemas.openxmlformats.org/officeDocument/2006/relationships/image" Target="../media/image22.wmf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>
              <a:defRPr/>
            </a:pPr>
            <a:r>
              <a:rPr lang="ja-JP" altLang="en-US" sz="2400" dirty="0" smtClean="0"/>
              <a:t>密度汎関数法と</a:t>
            </a:r>
            <a:r>
              <a:rPr lang="en-US" altLang="ja-JP" sz="2400" dirty="0" smtClean="0"/>
              <a:t/>
            </a:r>
            <a:br>
              <a:rPr lang="en-US" altLang="ja-JP" sz="2400" dirty="0" smtClean="0"/>
            </a:br>
            <a:r>
              <a:rPr lang="ja-JP" altLang="en-US" sz="2400" dirty="0" smtClean="0"/>
              <a:t>時間依存密度汎関数法による第一原理計算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>
              <a:lnSpc>
                <a:spcPct val="80000"/>
              </a:lnSpc>
              <a:defRPr/>
            </a:pPr>
            <a:r>
              <a:rPr lang="ja-JP" altLang="en-US" sz="2400" dirty="0" smtClean="0"/>
              <a:t>東京大学大学院</a:t>
            </a:r>
            <a:r>
              <a:rPr lang="en-US" altLang="en-US" sz="2400" dirty="0" smtClean="0"/>
              <a:t>工学系</a:t>
            </a:r>
            <a:r>
              <a:rPr lang="ja-JP" altLang="en-US" sz="2400" dirty="0" smtClean="0"/>
              <a:t>研究科</a:t>
            </a:r>
            <a:r>
              <a:rPr lang="en-US" altLang="en-US" sz="2400" dirty="0" smtClean="0"/>
              <a:t>物理工学専攻</a:t>
            </a:r>
            <a:endParaRPr lang="en-US" altLang="ja-JP" sz="2400" dirty="0" smtClean="0"/>
          </a:p>
          <a:p>
            <a:pPr>
              <a:lnSpc>
                <a:spcPct val="80000"/>
              </a:lnSpc>
              <a:defRPr/>
            </a:pPr>
            <a:r>
              <a:rPr lang="ja-JP" altLang="en-US" sz="2400" dirty="0" smtClean="0"/>
              <a:t>岩田潤一</a:t>
            </a:r>
          </a:p>
        </p:txBody>
      </p:sp>
      <p:sp>
        <p:nvSpPr>
          <p:cNvPr id="2053" name="Text Box 5"/>
          <p:cNvSpPr txBox="1">
            <a:spLocks noChangeArrowheads="1"/>
          </p:cNvSpPr>
          <p:nvPr/>
        </p:nvSpPr>
        <p:spPr bwMode="auto">
          <a:xfrm>
            <a:off x="107950" y="6375400"/>
            <a:ext cx="2343150" cy="369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ja-JP" dirty="0">
                <a:solidFill>
                  <a:schemeClr val="bg1"/>
                </a:solidFill>
              </a:rPr>
              <a:t>May 30, 2014 @</a:t>
            </a:r>
            <a:r>
              <a:rPr lang="ja-JP" altLang="en-US" dirty="0">
                <a:solidFill>
                  <a:schemeClr val="bg1"/>
                </a:solidFill>
              </a:rPr>
              <a:t>名大</a:t>
            </a:r>
          </a:p>
        </p:txBody>
      </p:sp>
      <p:sp>
        <p:nvSpPr>
          <p:cNvPr id="5" name="Text Box 9"/>
          <p:cNvSpPr txBox="1">
            <a:spLocks noChangeArrowheads="1"/>
          </p:cNvSpPr>
          <p:nvPr/>
        </p:nvSpPr>
        <p:spPr bwMode="auto">
          <a:xfrm>
            <a:off x="179512" y="6381328"/>
            <a:ext cx="4088179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ja-JP" sz="1400" dirty="0" smtClean="0"/>
              <a:t>2017.8.23-25 </a:t>
            </a:r>
            <a:r>
              <a:rPr lang="ja-JP" altLang="en-US" sz="1400" dirty="0" smtClean="0"/>
              <a:t>計算科学アライアンス</a:t>
            </a:r>
            <a:r>
              <a:rPr lang="en-US" altLang="ja-JP" sz="1400" dirty="0" smtClean="0"/>
              <a:t> </a:t>
            </a:r>
            <a:r>
              <a:rPr lang="ja-JP" altLang="en-US" sz="1400" dirty="0" smtClean="0"/>
              <a:t>サマースクール</a:t>
            </a:r>
            <a:r>
              <a:rPr lang="ja-JP" altLang="ja-JP" sz="1400" dirty="0"/>
              <a:t>　</a:t>
            </a:r>
            <a:endParaRPr lang="ja-JP" altLang="en-US" sz="140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ja-JP" dirty="0" smtClean="0"/>
              <a:t>DFT</a:t>
            </a:r>
            <a:r>
              <a:rPr lang="ja-JP" altLang="en-US" dirty="0" smtClean="0"/>
              <a:t>まとめ</a:t>
            </a:r>
            <a:endParaRPr lang="ja-JP" altLang="en-US" dirty="0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ja-JP" altLang="en-US" dirty="0" smtClean="0"/>
              <a:t>基底状態の電子密度を、相互作用の無い仮想的な電子系を経由して求める</a:t>
            </a:r>
            <a:endParaRPr lang="en-US" altLang="ja-JP" dirty="0" smtClean="0"/>
          </a:p>
          <a:p>
            <a:pPr>
              <a:defRPr/>
            </a:pPr>
            <a:endParaRPr lang="en-US" altLang="ja-JP" dirty="0"/>
          </a:p>
          <a:p>
            <a:pPr>
              <a:defRPr/>
            </a:pPr>
            <a:r>
              <a:rPr lang="ja-JP" altLang="en-US" dirty="0" smtClean="0"/>
              <a:t>厳密な交換</a:t>
            </a:r>
            <a:r>
              <a:rPr lang="en-US" altLang="ja-JP" dirty="0" smtClean="0"/>
              <a:t>-</a:t>
            </a:r>
            <a:r>
              <a:rPr lang="ja-JP" altLang="en-US" dirty="0" smtClean="0"/>
              <a:t>相関汎関数の形が分かれば、真の基底状態エネルギー、電子密度が得られる。</a:t>
            </a:r>
            <a:endParaRPr lang="en-US" altLang="ja-JP" dirty="0" smtClean="0"/>
          </a:p>
          <a:p>
            <a:pPr>
              <a:defRPr/>
            </a:pPr>
            <a:endParaRPr lang="en-US" altLang="ja-JP" dirty="0"/>
          </a:p>
          <a:p>
            <a:pPr>
              <a:defRPr/>
            </a:pPr>
            <a:r>
              <a:rPr lang="ja-JP" altLang="en-US" dirty="0" smtClean="0"/>
              <a:t>実際には</a:t>
            </a:r>
            <a:r>
              <a:rPr lang="en-US" altLang="ja-JP" dirty="0" smtClean="0"/>
              <a:t>LDA,GGA</a:t>
            </a:r>
            <a:r>
              <a:rPr lang="ja-JP" altLang="en-US" dirty="0" smtClean="0"/>
              <a:t>等の近似を行うが、その単純さに比して非常に定量性がある。</a:t>
            </a:r>
            <a:endParaRPr lang="ja-JP" alt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よく出てくるキーワード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 smtClean="0"/>
              <a:t>数学的なはなし</a:t>
            </a:r>
            <a:endParaRPr kumimoji="1" lang="en-US" altLang="ja-JP" dirty="0" smtClean="0"/>
          </a:p>
          <a:p>
            <a:pPr lvl="1"/>
            <a:r>
              <a:rPr kumimoji="1" lang="en-US" altLang="ja-JP" dirty="0" smtClean="0"/>
              <a:t>v-</a:t>
            </a:r>
            <a:r>
              <a:rPr lang="ja-JP" altLang="en-US" dirty="0" smtClean="0"/>
              <a:t>表示可能性</a:t>
            </a:r>
            <a:endParaRPr lang="en-US" altLang="ja-JP" dirty="0" smtClean="0"/>
          </a:p>
          <a:p>
            <a:pPr lvl="1"/>
            <a:r>
              <a:rPr kumimoji="1" lang="en-US" altLang="ja-JP" dirty="0" smtClean="0"/>
              <a:t>N-</a:t>
            </a:r>
            <a:r>
              <a:rPr kumimoji="1" lang="ja-JP" altLang="en-US" dirty="0" smtClean="0"/>
              <a:t>表示可能性</a:t>
            </a:r>
            <a:endParaRPr kumimoji="1" lang="en-US" altLang="ja-JP" dirty="0" smtClean="0"/>
          </a:p>
          <a:p>
            <a:pPr lvl="1"/>
            <a:r>
              <a:rPr lang="ja-JP" altLang="en-US" dirty="0" smtClean="0"/>
              <a:t>相互作用の無い参照系</a:t>
            </a:r>
            <a:endParaRPr lang="en-US" altLang="ja-JP" dirty="0" smtClean="0"/>
          </a:p>
          <a:p>
            <a:endParaRPr kumimoji="1" lang="en-US" altLang="ja-JP" dirty="0" smtClean="0"/>
          </a:p>
          <a:p>
            <a:r>
              <a:rPr kumimoji="1" lang="en-US" altLang="ja-JP" dirty="0" smtClean="0"/>
              <a:t>DFT,</a:t>
            </a:r>
            <a:r>
              <a:rPr kumimoji="1" lang="ja-JP" altLang="en-US" dirty="0" smtClean="0"/>
              <a:t>交換汎関数の性質</a:t>
            </a:r>
            <a:endParaRPr kumimoji="1" lang="en-US" altLang="ja-JP" dirty="0" smtClean="0"/>
          </a:p>
          <a:p>
            <a:pPr lvl="1"/>
            <a:r>
              <a:rPr lang="ja-JP" altLang="en-US" dirty="0" smtClean="0"/>
              <a:t>結合定数積分</a:t>
            </a:r>
            <a:endParaRPr lang="en-US" altLang="ja-JP" dirty="0" smtClean="0"/>
          </a:p>
          <a:p>
            <a:pPr lvl="1"/>
            <a:r>
              <a:rPr kumimoji="1" lang="ja-JP" altLang="en-US" dirty="0" smtClean="0"/>
              <a:t>交換相関ホール</a:t>
            </a:r>
            <a:endParaRPr kumimoji="1" lang="en-US" altLang="ja-JP" dirty="0" smtClean="0"/>
          </a:p>
          <a:p>
            <a:pPr lvl="1"/>
            <a:r>
              <a:rPr lang="en-US" altLang="ja-JP" dirty="0" smtClean="0"/>
              <a:t>‥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27666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defRPr/>
            </a:pPr>
            <a:r>
              <a:rPr lang="en-US" altLang="ja-JP" dirty="0" smtClean="0"/>
              <a:t>DFT</a:t>
            </a:r>
            <a:r>
              <a:rPr lang="ja-JP" altLang="en-US" dirty="0" smtClean="0"/>
              <a:t>に基づく第一原理計算</a:t>
            </a:r>
            <a:endParaRPr lang="ja-JP" altLang="en-US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>
              <a:defRPr/>
            </a:pPr>
            <a:r>
              <a:rPr lang="ja-JP" altLang="en-US" dirty="0" smtClean="0"/>
              <a:t>擬ポテンシャル</a:t>
            </a:r>
            <a:endParaRPr lang="en-US" altLang="ja-JP" dirty="0" smtClean="0"/>
          </a:p>
          <a:p>
            <a:pPr>
              <a:defRPr/>
            </a:pPr>
            <a:r>
              <a:rPr lang="ja-JP" altLang="en-US" dirty="0" smtClean="0"/>
              <a:t>原子構造最適化</a:t>
            </a:r>
            <a:endParaRPr lang="ja-JP" alt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ja-JP" altLang="en-US" dirty="0" smtClean="0"/>
              <a:t>擬ポテンシャル</a:t>
            </a:r>
            <a:r>
              <a:rPr lang="en-US" altLang="ja-JP" dirty="0" smtClean="0"/>
              <a:t>①</a:t>
            </a:r>
            <a:endParaRPr lang="ja-JP" altLang="en-US" dirty="0"/>
          </a:p>
        </p:txBody>
      </p:sp>
      <p:sp>
        <p:nvSpPr>
          <p:cNvPr id="1966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ja-JP" altLang="en-US" sz="2800"/>
              <a:t>化学的に活性な価電子状態だけ扱う</a:t>
            </a:r>
          </a:p>
          <a:p>
            <a:pPr>
              <a:defRPr/>
            </a:pPr>
            <a:r>
              <a:rPr lang="ja-JP" altLang="en-US" sz="2800"/>
              <a:t>ノードを持たない滑らかな波動関数を扱う</a:t>
            </a:r>
          </a:p>
          <a:p>
            <a:pPr>
              <a:defRPr/>
            </a:pPr>
            <a:r>
              <a:rPr lang="ja-JP" altLang="en-US" sz="2800"/>
              <a:t>計算に都合の良いように作った偽原子だが、価電子状態については本物と変わらない性質を持つ</a:t>
            </a:r>
          </a:p>
          <a:p>
            <a:pPr lvl="1">
              <a:defRPr/>
            </a:pPr>
            <a:r>
              <a:rPr lang="ja-JP" altLang="en-US" sz="2400"/>
              <a:t>本物とエネルギー固有値が同じ</a:t>
            </a:r>
          </a:p>
          <a:p>
            <a:pPr lvl="1">
              <a:defRPr/>
            </a:pPr>
            <a:r>
              <a:rPr lang="ja-JP" altLang="en-US" sz="2400"/>
              <a:t>散乱の性質が同じ（外から突付いて本物と区別が付かない）</a:t>
            </a:r>
          </a:p>
          <a:p>
            <a:pPr>
              <a:defRPr/>
            </a:pPr>
            <a:endParaRPr lang="ja-JP" altLang="en-US" sz="280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ja-JP" altLang="en-US" dirty="0" smtClean="0"/>
              <a:t>擬ポテンシャル</a:t>
            </a:r>
            <a:r>
              <a:rPr lang="en-US" altLang="ja-JP" dirty="0" smtClean="0"/>
              <a:t>②</a:t>
            </a:r>
            <a:endParaRPr lang="ja-JP" altLang="en-US" dirty="0"/>
          </a:p>
        </p:txBody>
      </p:sp>
      <p:sp>
        <p:nvSpPr>
          <p:cNvPr id="1976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3573463"/>
            <a:ext cx="8229600" cy="2552700"/>
          </a:xfrm>
        </p:spPr>
        <p:txBody>
          <a:bodyPr/>
          <a:lstStyle/>
          <a:p>
            <a:pPr>
              <a:defRPr/>
            </a:pPr>
            <a:r>
              <a:rPr lang="en-US" altLang="ja-JP" sz="2800" dirty="0" err="1"/>
              <a:t>Troullier</a:t>
            </a:r>
            <a:r>
              <a:rPr lang="en-US" altLang="ja-JP" sz="2800" dirty="0"/>
              <a:t>-Martins(1991</a:t>
            </a:r>
            <a:r>
              <a:rPr lang="ja-JP" altLang="en-US" dirty="0"/>
              <a:t>年</a:t>
            </a:r>
            <a:r>
              <a:rPr lang="en-US" altLang="ja-JP" dirty="0"/>
              <a:t>)</a:t>
            </a:r>
          </a:p>
          <a:p>
            <a:pPr lvl="1">
              <a:defRPr/>
            </a:pPr>
            <a:r>
              <a:rPr lang="ja-JP" altLang="en-US" sz="2400" dirty="0"/>
              <a:t>カットオフ半径より内側は滑らかな関数で置き換えてしまう</a:t>
            </a:r>
          </a:p>
          <a:p>
            <a:pPr lvl="1">
              <a:defRPr/>
            </a:pPr>
            <a:r>
              <a:rPr lang="ja-JP" altLang="en-US" sz="2400" dirty="0"/>
              <a:t>ただし積分値（ノルム）は変わらないようにする</a:t>
            </a:r>
          </a:p>
          <a:p>
            <a:pPr lvl="1">
              <a:buFontTx/>
              <a:buNone/>
              <a:defRPr/>
            </a:pPr>
            <a:r>
              <a:rPr lang="ja-JP" altLang="en-US" sz="2400" dirty="0"/>
              <a:t>　</a:t>
            </a:r>
            <a:r>
              <a:rPr lang="en-US" altLang="ja-JP" sz="2400" dirty="0" smtClean="0"/>
              <a:t>(</a:t>
            </a:r>
            <a:r>
              <a:rPr lang="ja-JP" altLang="en-US" sz="2400" dirty="0" smtClean="0"/>
              <a:t>本物の散乱の性質をよく再現する条件）</a:t>
            </a:r>
            <a:endParaRPr lang="ja-JP" altLang="en-US" sz="2400" dirty="0"/>
          </a:p>
        </p:txBody>
      </p:sp>
      <p:pic>
        <p:nvPicPr>
          <p:cNvPr id="53251" name="Picture 4" descr="N2s_ALLELvsP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0150" y="1268413"/>
            <a:ext cx="4160838" cy="2373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7637" name="Line 5"/>
          <p:cNvSpPr>
            <a:spLocks noChangeShapeType="1"/>
          </p:cNvSpPr>
          <p:nvPr/>
        </p:nvSpPr>
        <p:spPr bwMode="auto">
          <a:xfrm>
            <a:off x="4238625" y="1662113"/>
            <a:ext cx="0" cy="914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ja-JP" altLang="en-US"/>
          </a:p>
        </p:txBody>
      </p:sp>
      <p:sp>
        <p:nvSpPr>
          <p:cNvPr id="197638" name="Text Box 6"/>
          <p:cNvSpPr txBox="1">
            <a:spLocks noChangeArrowheads="1"/>
          </p:cNvSpPr>
          <p:nvPr/>
        </p:nvSpPr>
        <p:spPr bwMode="auto">
          <a:xfrm>
            <a:off x="4105275" y="2492375"/>
            <a:ext cx="346075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ja-JP" sz="2000">
                <a:latin typeface="Times New Roman" charset="0"/>
              </a:rPr>
              <a:t>r</a:t>
            </a:r>
            <a:r>
              <a:rPr lang="en-US" altLang="ja-JP" sz="2000" baseline="-25000">
                <a:latin typeface="Times New Roman" charset="0"/>
              </a:rPr>
              <a:t>c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ja-JP" altLang="en-US" dirty="0" smtClean="0"/>
              <a:t>擬ポテンシャル</a:t>
            </a:r>
            <a:r>
              <a:rPr lang="en-US" altLang="ja-JP" dirty="0" smtClean="0"/>
              <a:t>③</a:t>
            </a:r>
            <a:endParaRPr lang="ja-JP" altLang="en-US" dirty="0"/>
          </a:p>
        </p:txBody>
      </p:sp>
      <p:graphicFrame>
        <p:nvGraphicFramePr>
          <p:cNvPr id="54274" name="Object 54"/>
          <p:cNvGraphicFramePr>
            <a:graphicFrameLocks noChangeAspect="1"/>
          </p:cNvGraphicFramePr>
          <p:nvPr/>
        </p:nvGraphicFramePr>
        <p:xfrm>
          <a:off x="985838" y="1125538"/>
          <a:ext cx="5272087" cy="692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1778" name="数式" r:id="rId3" imgW="3289300" imgH="431800" progId="Equation.3">
                  <p:embed/>
                </p:oleObj>
              </mc:Choice>
              <mc:Fallback>
                <p:oleObj name="数式" r:id="rId3" imgW="3289300" imgH="431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85838" y="1125538"/>
                        <a:ext cx="5272087" cy="692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275" name="Object 54"/>
          <p:cNvGraphicFramePr>
            <a:graphicFrameLocks noChangeAspect="1"/>
          </p:cNvGraphicFramePr>
          <p:nvPr/>
        </p:nvGraphicFramePr>
        <p:xfrm>
          <a:off x="827088" y="2492375"/>
          <a:ext cx="5862637" cy="692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1779" name="数式" r:id="rId5" imgW="3657600" imgH="431800" progId="Equation.3">
                  <p:embed/>
                </p:oleObj>
              </mc:Choice>
              <mc:Fallback>
                <p:oleObj name="数式" r:id="rId5" imgW="3657600" imgH="431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088" y="2492375"/>
                        <a:ext cx="5862637" cy="692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276" name="Object 46"/>
          <p:cNvGraphicFramePr>
            <a:graphicFrameLocks noChangeAspect="1"/>
          </p:cNvGraphicFramePr>
          <p:nvPr/>
        </p:nvGraphicFramePr>
        <p:xfrm>
          <a:off x="6829425" y="1125538"/>
          <a:ext cx="1846263" cy="703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1780" name="数式" r:id="rId7" imgW="1231366" imgH="469696" progId="Equation.3">
                  <p:embed/>
                </p:oleObj>
              </mc:Choice>
              <mc:Fallback>
                <p:oleObj name="数式" r:id="rId7" imgW="1231366" imgH="469696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gray">
                      <a:xfrm>
                        <a:off x="6829425" y="1125538"/>
                        <a:ext cx="1846263" cy="7032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277" name="Object 54"/>
          <p:cNvGraphicFramePr>
            <a:graphicFrameLocks noChangeAspect="1"/>
          </p:cNvGraphicFramePr>
          <p:nvPr/>
        </p:nvGraphicFramePr>
        <p:xfrm>
          <a:off x="1187450" y="4076700"/>
          <a:ext cx="3806825" cy="733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1781" name="数式" r:id="rId9" imgW="2374900" imgH="457200" progId="Equation.3">
                  <p:embed/>
                </p:oleObj>
              </mc:Choice>
              <mc:Fallback>
                <p:oleObj name="数式" r:id="rId9" imgW="237490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450" y="4076700"/>
                        <a:ext cx="3806825" cy="733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278" name="Object 54"/>
          <p:cNvGraphicFramePr>
            <a:graphicFrameLocks noChangeAspect="1"/>
          </p:cNvGraphicFramePr>
          <p:nvPr/>
        </p:nvGraphicFramePr>
        <p:xfrm>
          <a:off x="1620838" y="5022850"/>
          <a:ext cx="2217737" cy="998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1782" name="数式" r:id="rId11" imgW="1384300" imgH="622300" progId="Equation.3">
                  <p:embed/>
                </p:oleObj>
              </mc:Choice>
              <mc:Fallback>
                <p:oleObj name="数式" r:id="rId11" imgW="1384300" imgH="622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20838" y="5022850"/>
                        <a:ext cx="2217737" cy="9985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4279" name="テキスト ボックス 10"/>
          <p:cNvSpPr txBox="1">
            <a:spLocks noChangeArrowheads="1"/>
          </p:cNvSpPr>
          <p:nvPr/>
        </p:nvSpPr>
        <p:spPr bwMode="auto">
          <a:xfrm>
            <a:off x="4211638" y="5153025"/>
            <a:ext cx="4232275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ja-JP" altLang="en-US" sz="1800"/>
              <a:t>原子ａを中心とするある小さい半径の内側</a:t>
            </a:r>
            <a:endParaRPr lang="en-US" altLang="ja-JP" sz="1800"/>
          </a:p>
          <a:p>
            <a:r>
              <a:rPr lang="ja-JP" altLang="en-US" sz="1800"/>
              <a:t>でのみ値を持つ</a:t>
            </a:r>
          </a:p>
        </p:txBody>
      </p:sp>
      <p:sp>
        <p:nvSpPr>
          <p:cNvPr id="54280" name="テキスト ボックス 11"/>
          <p:cNvSpPr txBox="1">
            <a:spLocks noChangeArrowheads="1"/>
          </p:cNvSpPr>
          <p:nvPr/>
        </p:nvSpPr>
        <p:spPr bwMode="auto">
          <a:xfrm>
            <a:off x="179388" y="3573463"/>
            <a:ext cx="1570037" cy="3683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ja-JP" altLang="en-US" sz="1800"/>
              <a:t>非局所演算子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625" name="Rectangle 4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ja-JP" altLang="en-US" dirty="0" smtClean="0"/>
              <a:t>擬ポテンシャルの非局所演算項</a:t>
            </a:r>
          </a:p>
        </p:txBody>
      </p:sp>
      <p:grpSp>
        <p:nvGrpSpPr>
          <p:cNvPr id="92162" name="Group 4"/>
          <p:cNvGrpSpPr>
            <a:grpSpLocks/>
          </p:cNvGrpSpPr>
          <p:nvPr/>
        </p:nvGrpSpPr>
        <p:grpSpPr bwMode="auto">
          <a:xfrm>
            <a:off x="971550" y="4075113"/>
            <a:ext cx="914400" cy="914400"/>
            <a:chOff x="884" y="1616"/>
            <a:chExt cx="576" cy="576"/>
          </a:xfrm>
        </p:grpSpPr>
        <p:sp>
          <p:nvSpPr>
            <p:cNvPr id="92221" name="Oval 5"/>
            <p:cNvSpPr>
              <a:spLocks noChangeArrowheads="1"/>
            </p:cNvSpPr>
            <p:nvPr/>
          </p:nvSpPr>
          <p:spPr bwMode="auto">
            <a:xfrm>
              <a:off x="1156" y="1888"/>
              <a:ext cx="45" cy="47"/>
            </a:xfrm>
            <a:prstGeom prst="ellipse">
              <a:avLst/>
            </a:prstGeom>
            <a:solidFill>
              <a:srgbClr val="00808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ja-JP" altLang="en-US" sz="1400">
                <a:latin typeface="HGS創英角ﾎﾟｯﾌﾟ体" charset="0"/>
                <a:ea typeface="HGS創英角ﾎﾟｯﾌﾟ体" charset="0"/>
                <a:cs typeface="HGS創英角ﾎﾟｯﾌﾟ体" charset="0"/>
              </a:endParaRPr>
            </a:p>
          </p:txBody>
        </p:sp>
        <p:sp>
          <p:nvSpPr>
            <p:cNvPr id="92222" name="Oval 6"/>
            <p:cNvSpPr>
              <a:spLocks noChangeArrowheads="1"/>
            </p:cNvSpPr>
            <p:nvPr/>
          </p:nvSpPr>
          <p:spPr bwMode="auto">
            <a:xfrm>
              <a:off x="884" y="1616"/>
              <a:ext cx="576" cy="576"/>
            </a:xfrm>
            <a:prstGeom prst="ellipse">
              <a:avLst/>
            </a:prstGeom>
            <a:noFill/>
            <a:ln w="9525">
              <a:solidFill>
                <a:srgbClr val="FF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ja-JP" altLang="en-US" sz="1400">
                <a:latin typeface="HGS創英角ﾎﾟｯﾌﾟ体" charset="0"/>
                <a:ea typeface="HGS創英角ﾎﾟｯﾌﾟ体" charset="0"/>
                <a:cs typeface="HGS創英角ﾎﾟｯﾌﾟ体" charset="0"/>
              </a:endParaRPr>
            </a:p>
          </p:txBody>
        </p:sp>
      </p:grpSp>
      <p:grpSp>
        <p:nvGrpSpPr>
          <p:cNvPr id="92163" name="Group 8"/>
          <p:cNvGrpSpPr>
            <a:grpSpLocks/>
          </p:cNvGrpSpPr>
          <p:nvPr/>
        </p:nvGrpSpPr>
        <p:grpSpPr bwMode="auto">
          <a:xfrm>
            <a:off x="1979613" y="3881438"/>
            <a:ext cx="914400" cy="914400"/>
            <a:chOff x="1519" y="1616"/>
            <a:chExt cx="576" cy="576"/>
          </a:xfrm>
        </p:grpSpPr>
        <p:sp>
          <p:nvSpPr>
            <p:cNvPr id="92219" name="Oval 9"/>
            <p:cNvSpPr>
              <a:spLocks noChangeArrowheads="1"/>
            </p:cNvSpPr>
            <p:nvPr/>
          </p:nvSpPr>
          <p:spPr bwMode="auto">
            <a:xfrm>
              <a:off x="1791" y="1888"/>
              <a:ext cx="45" cy="47"/>
            </a:xfrm>
            <a:prstGeom prst="ellipse">
              <a:avLst/>
            </a:prstGeom>
            <a:solidFill>
              <a:srgbClr val="00808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ja-JP" altLang="en-US" sz="1400">
                <a:latin typeface="HGS創英角ﾎﾟｯﾌﾟ体" charset="0"/>
                <a:ea typeface="HGS創英角ﾎﾟｯﾌﾟ体" charset="0"/>
                <a:cs typeface="HGS創英角ﾎﾟｯﾌﾟ体" charset="0"/>
              </a:endParaRPr>
            </a:p>
          </p:txBody>
        </p:sp>
        <p:sp>
          <p:nvSpPr>
            <p:cNvPr id="92220" name="Oval 10"/>
            <p:cNvSpPr>
              <a:spLocks noChangeArrowheads="1"/>
            </p:cNvSpPr>
            <p:nvPr/>
          </p:nvSpPr>
          <p:spPr bwMode="auto">
            <a:xfrm>
              <a:off x="1519" y="1616"/>
              <a:ext cx="576" cy="576"/>
            </a:xfrm>
            <a:prstGeom prst="ellipse">
              <a:avLst/>
            </a:prstGeom>
            <a:noFill/>
            <a:ln w="9525">
              <a:solidFill>
                <a:srgbClr val="FF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ja-JP" altLang="en-US" sz="1400">
                <a:latin typeface="HGS創英角ﾎﾟｯﾌﾟ体" charset="0"/>
                <a:ea typeface="HGS創英角ﾎﾟｯﾌﾟ体" charset="0"/>
                <a:cs typeface="HGS創英角ﾎﾟｯﾌﾟ体" charset="0"/>
              </a:endParaRPr>
            </a:p>
          </p:txBody>
        </p:sp>
      </p:grpSp>
      <p:grpSp>
        <p:nvGrpSpPr>
          <p:cNvPr id="92164" name="Group 12"/>
          <p:cNvGrpSpPr>
            <a:grpSpLocks/>
          </p:cNvGrpSpPr>
          <p:nvPr/>
        </p:nvGrpSpPr>
        <p:grpSpPr bwMode="auto">
          <a:xfrm>
            <a:off x="1042988" y="3067050"/>
            <a:ext cx="914400" cy="914400"/>
            <a:chOff x="884" y="993"/>
            <a:chExt cx="576" cy="576"/>
          </a:xfrm>
        </p:grpSpPr>
        <p:sp>
          <p:nvSpPr>
            <p:cNvPr id="92217" name="Oval 13"/>
            <p:cNvSpPr>
              <a:spLocks noChangeArrowheads="1"/>
            </p:cNvSpPr>
            <p:nvPr/>
          </p:nvSpPr>
          <p:spPr bwMode="auto">
            <a:xfrm>
              <a:off x="1156" y="1265"/>
              <a:ext cx="45" cy="47"/>
            </a:xfrm>
            <a:prstGeom prst="ellipse">
              <a:avLst/>
            </a:prstGeom>
            <a:solidFill>
              <a:srgbClr val="00808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ja-JP" altLang="en-US" sz="1400">
                <a:latin typeface="HGS創英角ﾎﾟｯﾌﾟ体" charset="0"/>
                <a:ea typeface="HGS創英角ﾎﾟｯﾌﾟ体" charset="0"/>
                <a:cs typeface="HGS創英角ﾎﾟｯﾌﾟ体" charset="0"/>
              </a:endParaRPr>
            </a:p>
          </p:txBody>
        </p:sp>
        <p:sp>
          <p:nvSpPr>
            <p:cNvPr id="92218" name="Oval 14"/>
            <p:cNvSpPr>
              <a:spLocks noChangeArrowheads="1"/>
            </p:cNvSpPr>
            <p:nvPr/>
          </p:nvSpPr>
          <p:spPr bwMode="auto">
            <a:xfrm>
              <a:off x="884" y="993"/>
              <a:ext cx="576" cy="576"/>
            </a:xfrm>
            <a:prstGeom prst="ellipse">
              <a:avLst/>
            </a:prstGeom>
            <a:noFill/>
            <a:ln w="9525">
              <a:solidFill>
                <a:srgbClr val="FF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ja-JP" altLang="en-US" sz="1400">
                <a:latin typeface="HGS創英角ﾎﾟｯﾌﾟ体" charset="0"/>
                <a:ea typeface="HGS創英角ﾎﾟｯﾌﾟ体" charset="0"/>
                <a:cs typeface="HGS創英角ﾎﾟｯﾌﾟ体" charset="0"/>
              </a:endParaRPr>
            </a:p>
          </p:txBody>
        </p:sp>
      </p:grpSp>
      <p:grpSp>
        <p:nvGrpSpPr>
          <p:cNvPr id="92165" name="Group 16"/>
          <p:cNvGrpSpPr>
            <a:grpSpLocks/>
          </p:cNvGrpSpPr>
          <p:nvPr/>
        </p:nvGrpSpPr>
        <p:grpSpPr bwMode="auto">
          <a:xfrm>
            <a:off x="2051050" y="2943225"/>
            <a:ext cx="914400" cy="914400"/>
            <a:chOff x="1519" y="993"/>
            <a:chExt cx="576" cy="576"/>
          </a:xfrm>
        </p:grpSpPr>
        <p:sp>
          <p:nvSpPr>
            <p:cNvPr id="92215" name="Oval 17"/>
            <p:cNvSpPr>
              <a:spLocks noChangeArrowheads="1"/>
            </p:cNvSpPr>
            <p:nvPr/>
          </p:nvSpPr>
          <p:spPr bwMode="auto">
            <a:xfrm>
              <a:off x="1791" y="1265"/>
              <a:ext cx="45" cy="47"/>
            </a:xfrm>
            <a:prstGeom prst="ellipse">
              <a:avLst/>
            </a:prstGeom>
            <a:solidFill>
              <a:srgbClr val="00808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ja-JP" altLang="en-US" sz="1400">
                <a:latin typeface="HGS創英角ﾎﾟｯﾌﾟ体" charset="0"/>
                <a:ea typeface="HGS創英角ﾎﾟｯﾌﾟ体" charset="0"/>
                <a:cs typeface="HGS創英角ﾎﾟｯﾌﾟ体" charset="0"/>
              </a:endParaRPr>
            </a:p>
          </p:txBody>
        </p:sp>
        <p:sp>
          <p:nvSpPr>
            <p:cNvPr id="92216" name="Oval 18"/>
            <p:cNvSpPr>
              <a:spLocks noChangeArrowheads="1"/>
            </p:cNvSpPr>
            <p:nvPr/>
          </p:nvSpPr>
          <p:spPr bwMode="auto">
            <a:xfrm>
              <a:off x="1519" y="993"/>
              <a:ext cx="576" cy="576"/>
            </a:xfrm>
            <a:prstGeom prst="ellipse">
              <a:avLst/>
            </a:prstGeom>
            <a:noFill/>
            <a:ln w="9525">
              <a:solidFill>
                <a:srgbClr val="FF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ja-JP" altLang="en-US" sz="1400">
                <a:latin typeface="HGS創英角ﾎﾟｯﾌﾟ体" charset="0"/>
                <a:ea typeface="HGS創英角ﾎﾟｯﾌﾟ体" charset="0"/>
                <a:cs typeface="HGS創英角ﾎﾟｯﾌﾟ体" charset="0"/>
              </a:endParaRPr>
            </a:p>
          </p:txBody>
        </p:sp>
      </p:grpSp>
      <p:sp>
        <p:nvSpPr>
          <p:cNvPr id="92166" name="Rectangle 20"/>
          <p:cNvSpPr>
            <a:spLocks noChangeArrowheads="1"/>
          </p:cNvSpPr>
          <p:nvPr/>
        </p:nvSpPr>
        <p:spPr bwMode="auto">
          <a:xfrm>
            <a:off x="250825" y="2708275"/>
            <a:ext cx="3025775" cy="302418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ja-JP" altLang="en-US" sz="1400">
              <a:latin typeface="HGS創英角ﾎﾟｯﾌﾟ体" charset="0"/>
              <a:ea typeface="HGS創英角ﾎﾟｯﾌﾟ体" charset="0"/>
              <a:cs typeface="HGS創英角ﾎﾟｯﾌﾟ体" charset="0"/>
            </a:endParaRPr>
          </a:p>
        </p:txBody>
      </p:sp>
      <p:sp>
        <p:nvSpPr>
          <p:cNvPr id="92167" name="Line 22"/>
          <p:cNvSpPr>
            <a:spLocks noChangeShapeType="1"/>
          </p:cNvSpPr>
          <p:nvPr/>
        </p:nvSpPr>
        <p:spPr bwMode="auto">
          <a:xfrm>
            <a:off x="250825" y="4651375"/>
            <a:ext cx="0" cy="10810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92168" name="Line 23"/>
          <p:cNvSpPr>
            <a:spLocks noChangeShapeType="1"/>
          </p:cNvSpPr>
          <p:nvPr/>
        </p:nvSpPr>
        <p:spPr bwMode="auto">
          <a:xfrm>
            <a:off x="250825" y="5732463"/>
            <a:ext cx="302418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92169" name="Line 24"/>
          <p:cNvSpPr>
            <a:spLocks noChangeShapeType="1"/>
          </p:cNvSpPr>
          <p:nvPr/>
        </p:nvSpPr>
        <p:spPr bwMode="auto">
          <a:xfrm>
            <a:off x="3275013" y="4724400"/>
            <a:ext cx="0" cy="10080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92170" name="Oval 29"/>
          <p:cNvSpPr>
            <a:spLocks noChangeArrowheads="1"/>
          </p:cNvSpPr>
          <p:nvPr/>
        </p:nvSpPr>
        <p:spPr bwMode="auto">
          <a:xfrm>
            <a:off x="682625" y="3067050"/>
            <a:ext cx="71438" cy="74613"/>
          </a:xfrm>
          <a:prstGeom prst="ellipse">
            <a:avLst/>
          </a:prstGeom>
          <a:solidFill>
            <a:srgbClr val="00808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ja-JP" altLang="en-US" sz="1400">
              <a:latin typeface="HGS創英角ﾎﾟｯﾌﾟ体" charset="0"/>
              <a:ea typeface="HGS創英角ﾎﾟｯﾌﾟ体" charset="0"/>
              <a:cs typeface="HGS創英角ﾎﾟｯﾌﾟ体" charset="0"/>
            </a:endParaRPr>
          </a:p>
        </p:txBody>
      </p:sp>
      <p:sp>
        <p:nvSpPr>
          <p:cNvPr id="92171" name="Oval 30"/>
          <p:cNvSpPr>
            <a:spLocks noChangeArrowheads="1"/>
          </p:cNvSpPr>
          <p:nvPr/>
        </p:nvSpPr>
        <p:spPr bwMode="auto">
          <a:xfrm>
            <a:off x="611188" y="5372100"/>
            <a:ext cx="71437" cy="74613"/>
          </a:xfrm>
          <a:prstGeom prst="ellipse">
            <a:avLst/>
          </a:prstGeom>
          <a:solidFill>
            <a:srgbClr val="00808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ja-JP" altLang="en-US" sz="1400">
              <a:latin typeface="HGS創英角ﾎﾟｯﾌﾟ体" charset="0"/>
              <a:ea typeface="HGS創英角ﾎﾟｯﾌﾟ体" charset="0"/>
              <a:cs typeface="HGS創英角ﾎﾟｯﾌﾟ体" charset="0"/>
            </a:endParaRPr>
          </a:p>
        </p:txBody>
      </p:sp>
      <p:sp>
        <p:nvSpPr>
          <p:cNvPr id="92172" name="Oval 31"/>
          <p:cNvSpPr>
            <a:spLocks noChangeArrowheads="1"/>
          </p:cNvSpPr>
          <p:nvPr/>
        </p:nvSpPr>
        <p:spPr bwMode="auto">
          <a:xfrm>
            <a:off x="466725" y="3932238"/>
            <a:ext cx="71438" cy="74612"/>
          </a:xfrm>
          <a:prstGeom prst="ellipse">
            <a:avLst/>
          </a:prstGeom>
          <a:solidFill>
            <a:srgbClr val="00808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ja-JP" altLang="en-US" sz="1400">
              <a:latin typeface="HGS創英角ﾎﾟｯﾌﾟ体" charset="0"/>
              <a:ea typeface="HGS創英角ﾎﾟｯﾌﾟ体" charset="0"/>
              <a:cs typeface="HGS創英角ﾎﾟｯﾌﾟ体" charset="0"/>
            </a:endParaRPr>
          </a:p>
        </p:txBody>
      </p:sp>
      <p:sp>
        <p:nvSpPr>
          <p:cNvPr id="92173" name="Oval 32"/>
          <p:cNvSpPr>
            <a:spLocks noChangeArrowheads="1"/>
          </p:cNvSpPr>
          <p:nvPr/>
        </p:nvSpPr>
        <p:spPr bwMode="auto">
          <a:xfrm>
            <a:off x="1835150" y="5372100"/>
            <a:ext cx="71438" cy="74613"/>
          </a:xfrm>
          <a:prstGeom prst="ellipse">
            <a:avLst/>
          </a:prstGeom>
          <a:solidFill>
            <a:srgbClr val="00808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ja-JP" altLang="en-US" sz="1400">
              <a:latin typeface="HGS創英角ﾎﾟｯﾌﾟ体" charset="0"/>
              <a:ea typeface="HGS創英角ﾎﾟｯﾌﾟ体" charset="0"/>
              <a:cs typeface="HGS創英角ﾎﾟｯﾌﾟ体" charset="0"/>
            </a:endParaRPr>
          </a:p>
        </p:txBody>
      </p:sp>
      <p:sp>
        <p:nvSpPr>
          <p:cNvPr id="92174" name="Oval 33"/>
          <p:cNvSpPr>
            <a:spLocks noChangeArrowheads="1"/>
          </p:cNvSpPr>
          <p:nvPr/>
        </p:nvSpPr>
        <p:spPr bwMode="auto">
          <a:xfrm>
            <a:off x="2698750" y="5156200"/>
            <a:ext cx="71438" cy="74613"/>
          </a:xfrm>
          <a:prstGeom prst="ellipse">
            <a:avLst/>
          </a:prstGeom>
          <a:solidFill>
            <a:srgbClr val="00808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ja-JP" altLang="en-US" sz="1400">
              <a:latin typeface="HGS創英角ﾎﾟｯﾌﾟ体" charset="0"/>
              <a:ea typeface="HGS創英角ﾎﾟｯﾌﾟ体" charset="0"/>
              <a:cs typeface="HGS創英角ﾎﾟｯﾌﾟ体" charset="0"/>
            </a:endParaRPr>
          </a:p>
        </p:txBody>
      </p:sp>
      <p:grpSp>
        <p:nvGrpSpPr>
          <p:cNvPr id="92175" name="Group 34"/>
          <p:cNvGrpSpPr>
            <a:grpSpLocks/>
          </p:cNvGrpSpPr>
          <p:nvPr/>
        </p:nvGrpSpPr>
        <p:grpSpPr bwMode="auto">
          <a:xfrm>
            <a:off x="3563938" y="3788891"/>
            <a:ext cx="4824412" cy="1584325"/>
            <a:chOff x="2433" y="792"/>
            <a:chExt cx="3039" cy="998"/>
          </a:xfrm>
        </p:grpSpPr>
        <p:sp>
          <p:nvSpPr>
            <p:cNvPr id="92210" name="Oval 35"/>
            <p:cNvSpPr>
              <a:spLocks noChangeArrowheads="1"/>
            </p:cNvSpPr>
            <p:nvPr/>
          </p:nvSpPr>
          <p:spPr bwMode="auto">
            <a:xfrm>
              <a:off x="2880" y="935"/>
              <a:ext cx="45" cy="47"/>
            </a:xfrm>
            <a:prstGeom prst="ellipse">
              <a:avLst/>
            </a:prstGeom>
            <a:solidFill>
              <a:srgbClr val="00808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ja-JP" altLang="en-US" sz="1400">
                <a:latin typeface="HGS創英角ﾎﾟｯﾌﾟ体" charset="0"/>
                <a:ea typeface="HGS創英角ﾎﾟｯﾌﾟ体" charset="0"/>
                <a:cs typeface="HGS創英角ﾎﾟｯﾌﾟ体" charset="0"/>
              </a:endParaRPr>
            </a:p>
          </p:txBody>
        </p:sp>
        <p:sp>
          <p:nvSpPr>
            <p:cNvPr id="92211" name="Oval 36"/>
            <p:cNvSpPr>
              <a:spLocks noChangeArrowheads="1"/>
            </p:cNvSpPr>
            <p:nvPr/>
          </p:nvSpPr>
          <p:spPr bwMode="auto">
            <a:xfrm>
              <a:off x="2622" y="1129"/>
              <a:ext cx="576" cy="576"/>
            </a:xfrm>
            <a:prstGeom prst="ellipse">
              <a:avLst/>
            </a:prstGeom>
            <a:noFill/>
            <a:ln w="9525">
              <a:solidFill>
                <a:srgbClr val="FF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ja-JP" altLang="en-US" sz="1400">
                <a:latin typeface="HGS創英角ﾎﾟｯﾌﾟ体" charset="0"/>
                <a:ea typeface="HGS創英角ﾎﾟｯﾌﾟ体" charset="0"/>
                <a:cs typeface="HGS創英角ﾎﾟｯﾌﾟ体" charset="0"/>
              </a:endParaRPr>
            </a:p>
          </p:txBody>
        </p:sp>
        <p:sp>
          <p:nvSpPr>
            <p:cNvPr id="92212" name="Text Box 37"/>
            <p:cNvSpPr txBox="1">
              <a:spLocks noChangeArrowheads="1"/>
            </p:cNvSpPr>
            <p:nvPr/>
          </p:nvSpPr>
          <p:spPr bwMode="auto">
            <a:xfrm>
              <a:off x="2958" y="869"/>
              <a:ext cx="676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ja-JP" altLang="en-US" sz="1400">
                  <a:solidFill>
                    <a:srgbClr val="000000"/>
                  </a:solidFill>
                  <a:latin typeface="HGS創英角ﾎﾟｯﾌﾟ体" charset="0"/>
                  <a:ea typeface="HGS創英角ﾎﾟｯﾌﾟ体" charset="0"/>
                  <a:cs typeface="HGS創英角ﾎﾟｯﾌﾟ体" charset="0"/>
                </a:rPr>
                <a:t>・・・原子</a:t>
              </a:r>
            </a:p>
          </p:txBody>
        </p:sp>
        <p:sp>
          <p:nvSpPr>
            <p:cNvPr id="92213" name="Text Box 38"/>
            <p:cNvSpPr txBox="1">
              <a:spLocks noChangeArrowheads="1"/>
            </p:cNvSpPr>
            <p:nvPr/>
          </p:nvSpPr>
          <p:spPr bwMode="auto">
            <a:xfrm>
              <a:off x="3198" y="1315"/>
              <a:ext cx="2132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ja-JP" altLang="en-US" sz="1400">
                  <a:solidFill>
                    <a:srgbClr val="000000"/>
                  </a:solidFill>
                  <a:latin typeface="HGS創英角ﾎﾟｯﾌﾟ体" charset="0"/>
                  <a:ea typeface="HGS創英角ﾎﾟｯﾌﾟ体" charset="0"/>
                  <a:cs typeface="HGS創英角ﾎﾟｯﾌﾟ体" charset="0"/>
                </a:rPr>
                <a:t>・・・擬ポテンシャルの作用が及ぶ範囲</a:t>
              </a:r>
            </a:p>
          </p:txBody>
        </p:sp>
        <p:sp>
          <p:nvSpPr>
            <p:cNvPr id="92214" name="AutoShape 39"/>
            <p:cNvSpPr>
              <a:spLocks noChangeArrowheads="1"/>
            </p:cNvSpPr>
            <p:nvPr/>
          </p:nvSpPr>
          <p:spPr bwMode="auto">
            <a:xfrm>
              <a:off x="2433" y="792"/>
              <a:ext cx="3039" cy="998"/>
            </a:xfrm>
            <a:prstGeom prst="roundRect">
              <a:avLst>
                <a:gd name="adj" fmla="val 16667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ja-JP" altLang="en-US" sz="1400">
                <a:latin typeface="HGS創英角ﾎﾟｯﾌﾟ体" charset="0"/>
                <a:ea typeface="HGS創英角ﾎﾟｯﾌﾟ体" charset="0"/>
                <a:cs typeface="HGS創英角ﾎﾟｯﾌﾟ体" charset="0"/>
              </a:endParaRPr>
            </a:p>
          </p:txBody>
        </p:sp>
      </p:grpSp>
      <p:graphicFrame>
        <p:nvGraphicFramePr>
          <p:cNvPr id="92176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30097304"/>
              </p:ext>
            </p:extLst>
          </p:nvPr>
        </p:nvGraphicFramePr>
        <p:xfrm>
          <a:off x="4200525" y="4625503"/>
          <a:ext cx="298450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6610" name="数式" r:id="rId3" imgW="215806" imgH="228501" progId="Equation.3">
                  <p:embed/>
                </p:oleObj>
              </mc:Choice>
              <mc:Fallback>
                <p:oleObj name="数式" r:id="rId3" imgW="215806" imgH="228501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00525" y="4625503"/>
                        <a:ext cx="298450" cy="342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178" name="Object 5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43560201"/>
              </p:ext>
            </p:extLst>
          </p:nvPr>
        </p:nvGraphicFramePr>
        <p:xfrm>
          <a:off x="3851920" y="2276872"/>
          <a:ext cx="4905375" cy="733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6611" name="数式" r:id="rId5" imgW="3060700" imgH="457200" progId="Equation.3">
                  <p:embed/>
                </p:oleObj>
              </mc:Choice>
              <mc:Fallback>
                <p:oleObj name="数式" r:id="rId5" imgW="306070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51920" y="2276872"/>
                        <a:ext cx="4905375" cy="733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2179" name="Line 25"/>
          <p:cNvSpPr>
            <a:spLocks noChangeShapeType="1"/>
          </p:cNvSpPr>
          <p:nvPr/>
        </p:nvSpPr>
        <p:spPr bwMode="auto">
          <a:xfrm>
            <a:off x="676275" y="2708275"/>
            <a:ext cx="7938" cy="30241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92180" name="Line 25"/>
          <p:cNvSpPr>
            <a:spLocks noChangeShapeType="1"/>
          </p:cNvSpPr>
          <p:nvPr/>
        </p:nvSpPr>
        <p:spPr bwMode="auto">
          <a:xfrm>
            <a:off x="1108075" y="2708275"/>
            <a:ext cx="7938" cy="30241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92181" name="Line 25"/>
          <p:cNvSpPr>
            <a:spLocks noChangeShapeType="1"/>
          </p:cNvSpPr>
          <p:nvPr/>
        </p:nvSpPr>
        <p:spPr bwMode="auto">
          <a:xfrm>
            <a:off x="1539875" y="2708275"/>
            <a:ext cx="7938" cy="30241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92182" name="Line 25"/>
          <p:cNvSpPr>
            <a:spLocks noChangeShapeType="1"/>
          </p:cNvSpPr>
          <p:nvPr/>
        </p:nvSpPr>
        <p:spPr bwMode="auto">
          <a:xfrm>
            <a:off x="1971675" y="2708275"/>
            <a:ext cx="7938" cy="30241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92183" name="Line 25"/>
          <p:cNvSpPr>
            <a:spLocks noChangeShapeType="1"/>
          </p:cNvSpPr>
          <p:nvPr/>
        </p:nvSpPr>
        <p:spPr bwMode="auto">
          <a:xfrm>
            <a:off x="2403475" y="2708275"/>
            <a:ext cx="7938" cy="30241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92184" name="Line 25"/>
          <p:cNvSpPr>
            <a:spLocks noChangeShapeType="1"/>
          </p:cNvSpPr>
          <p:nvPr/>
        </p:nvSpPr>
        <p:spPr bwMode="auto">
          <a:xfrm>
            <a:off x="2836863" y="2708275"/>
            <a:ext cx="6350" cy="30241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92185" name="Line 25"/>
          <p:cNvSpPr>
            <a:spLocks noChangeShapeType="1"/>
          </p:cNvSpPr>
          <p:nvPr/>
        </p:nvSpPr>
        <p:spPr bwMode="auto">
          <a:xfrm rot="-5400000">
            <a:off x="1760538" y="2927350"/>
            <a:ext cx="6350" cy="30257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92186" name="Line 25"/>
          <p:cNvSpPr>
            <a:spLocks noChangeShapeType="1"/>
          </p:cNvSpPr>
          <p:nvPr/>
        </p:nvSpPr>
        <p:spPr bwMode="auto">
          <a:xfrm rot="-5400000">
            <a:off x="1759744" y="3791744"/>
            <a:ext cx="7937" cy="30257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92187" name="Line 25"/>
          <p:cNvSpPr>
            <a:spLocks noChangeShapeType="1"/>
          </p:cNvSpPr>
          <p:nvPr/>
        </p:nvSpPr>
        <p:spPr bwMode="auto">
          <a:xfrm rot="-5400000">
            <a:off x="1759744" y="3359944"/>
            <a:ext cx="7937" cy="30257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92188" name="Line 25"/>
          <p:cNvSpPr>
            <a:spLocks noChangeShapeType="1"/>
          </p:cNvSpPr>
          <p:nvPr/>
        </p:nvSpPr>
        <p:spPr bwMode="auto">
          <a:xfrm rot="-5400000">
            <a:off x="1759744" y="2494756"/>
            <a:ext cx="7938" cy="30257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92189" name="Line 25"/>
          <p:cNvSpPr>
            <a:spLocks noChangeShapeType="1"/>
          </p:cNvSpPr>
          <p:nvPr/>
        </p:nvSpPr>
        <p:spPr bwMode="auto">
          <a:xfrm rot="-5400000">
            <a:off x="1759744" y="2062956"/>
            <a:ext cx="7938" cy="30257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92190" name="Line 25"/>
          <p:cNvSpPr>
            <a:spLocks noChangeShapeType="1"/>
          </p:cNvSpPr>
          <p:nvPr/>
        </p:nvSpPr>
        <p:spPr bwMode="auto">
          <a:xfrm rot="-5400000">
            <a:off x="1759744" y="1631156"/>
            <a:ext cx="7938" cy="30257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92191" name="Line 25"/>
          <p:cNvSpPr>
            <a:spLocks noChangeShapeType="1"/>
          </p:cNvSpPr>
          <p:nvPr/>
        </p:nvSpPr>
        <p:spPr bwMode="auto">
          <a:xfrm>
            <a:off x="468313" y="2708275"/>
            <a:ext cx="6350" cy="30241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92192" name="Line 25"/>
          <p:cNvSpPr>
            <a:spLocks noChangeShapeType="1"/>
          </p:cNvSpPr>
          <p:nvPr/>
        </p:nvSpPr>
        <p:spPr bwMode="auto">
          <a:xfrm>
            <a:off x="892175" y="2708275"/>
            <a:ext cx="7938" cy="30241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92193" name="Line 25"/>
          <p:cNvSpPr>
            <a:spLocks noChangeShapeType="1"/>
          </p:cNvSpPr>
          <p:nvPr/>
        </p:nvSpPr>
        <p:spPr bwMode="auto">
          <a:xfrm>
            <a:off x="1323975" y="2708275"/>
            <a:ext cx="7938" cy="30241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92194" name="Line 25"/>
          <p:cNvSpPr>
            <a:spLocks noChangeShapeType="1"/>
          </p:cNvSpPr>
          <p:nvPr/>
        </p:nvSpPr>
        <p:spPr bwMode="auto">
          <a:xfrm>
            <a:off x="1755775" y="2708275"/>
            <a:ext cx="7938" cy="30241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92195" name="Line 25"/>
          <p:cNvSpPr>
            <a:spLocks noChangeShapeType="1"/>
          </p:cNvSpPr>
          <p:nvPr/>
        </p:nvSpPr>
        <p:spPr bwMode="auto">
          <a:xfrm>
            <a:off x="2187575" y="2708275"/>
            <a:ext cx="7938" cy="30241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92196" name="Line 25"/>
          <p:cNvSpPr>
            <a:spLocks noChangeShapeType="1"/>
          </p:cNvSpPr>
          <p:nvPr/>
        </p:nvSpPr>
        <p:spPr bwMode="auto">
          <a:xfrm>
            <a:off x="2619375" y="2708275"/>
            <a:ext cx="7938" cy="30241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92197" name="Line 25"/>
          <p:cNvSpPr>
            <a:spLocks noChangeShapeType="1"/>
          </p:cNvSpPr>
          <p:nvPr/>
        </p:nvSpPr>
        <p:spPr bwMode="auto">
          <a:xfrm>
            <a:off x="3052763" y="2708275"/>
            <a:ext cx="6350" cy="30241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92198" name="Line 25"/>
          <p:cNvSpPr>
            <a:spLocks noChangeShapeType="1"/>
          </p:cNvSpPr>
          <p:nvPr/>
        </p:nvSpPr>
        <p:spPr bwMode="auto">
          <a:xfrm rot="-5400000">
            <a:off x="1759744" y="1415256"/>
            <a:ext cx="7938" cy="30257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92199" name="Line 25"/>
          <p:cNvSpPr>
            <a:spLocks noChangeShapeType="1"/>
          </p:cNvSpPr>
          <p:nvPr/>
        </p:nvSpPr>
        <p:spPr bwMode="auto">
          <a:xfrm rot="-5400000">
            <a:off x="1759744" y="1839119"/>
            <a:ext cx="7937" cy="30257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92200" name="Line 25"/>
          <p:cNvSpPr>
            <a:spLocks noChangeShapeType="1"/>
          </p:cNvSpPr>
          <p:nvPr/>
        </p:nvSpPr>
        <p:spPr bwMode="auto">
          <a:xfrm rot="-5400000">
            <a:off x="1760538" y="2271712"/>
            <a:ext cx="6350" cy="30257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92201" name="Line 25"/>
          <p:cNvSpPr>
            <a:spLocks noChangeShapeType="1"/>
          </p:cNvSpPr>
          <p:nvPr/>
        </p:nvSpPr>
        <p:spPr bwMode="auto">
          <a:xfrm rot="-5400000">
            <a:off x="1759744" y="2704306"/>
            <a:ext cx="7938" cy="30257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92202" name="Line 25"/>
          <p:cNvSpPr>
            <a:spLocks noChangeShapeType="1"/>
          </p:cNvSpPr>
          <p:nvPr/>
        </p:nvSpPr>
        <p:spPr bwMode="auto">
          <a:xfrm rot="-5400000">
            <a:off x="1759744" y="3136106"/>
            <a:ext cx="7938" cy="30257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92203" name="Line 25"/>
          <p:cNvSpPr>
            <a:spLocks noChangeShapeType="1"/>
          </p:cNvSpPr>
          <p:nvPr/>
        </p:nvSpPr>
        <p:spPr bwMode="auto">
          <a:xfrm rot="-5400000">
            <a:off x="1759744" y="3575844"/>
            <a:ext cx="7937" cy="30257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92204" name="Line 25"/>
          <p:cNvSpPr>
            <a:spLocks noChangeShapeType="1"/>
          </p:cNvSpPr>
          <p:nvPr/>
        </p:nvSpPr>
        <p:spPr bwMode="auto">
          <a:xfrm rot="-5400000">
            <a:off x="1759744" y="3999706"/>
            <a:ext cx="7938" cy="30257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72" name="円/楕円 71"/>
          <p:cNvSpPr/>
          <p:nvPr/>
        </p:nvSpPr>
        <p:spPr>
          <a:xfrm>
            <a:off x="3995936" y="1296690"/>
            <a:ext cx="649288" cy="6477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ja-JP" altLang="en-US"/>
          </a:p>
        </p:txBody>
      </p:sp>
      <p:graphicFrame>
        <p:nvGraphicFramePr>
          <p:cNvPr id="64" name="Object 5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47289061"/>
              </p:ext>
            </p:extLst>
          </p:nvPr>
        </p:nvGraphicFramePr>
        <p:xfrm>
          <a:off x="251520" y="1296690"/>
          <a:ext cx="5862637" cy="692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6612" name="数式" r:id="rId7" imgW="3657600" imgH="431800" progId="Equation.3">
                  <p:embed/>
                </p:oleObj>
              </mc:Choice>
              <mc:Fallback>
                <p:oleObj name="数式" r:id="rId7" imgW="3657600" imgH="431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520" y="1296690"/>
                        <a:ext cx="5862637" cy="692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314903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6" name="Rectangle 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ja-JP" altLang="en-US" sz="3600" dirty="0" smtClean="0">
                <a:latin typeface="Arial" charset="0"/>
                <a:ea typeface="ＭＳ Ｐゴシック" charset="0"/>
                <a:cs typeface="ＭＳ Ｐゴシック" charset="0"/>
              </a:rPr>
              <a:t>擬ポテンシャルを用いた</a:t>
            </a:r>
            <a:r>
              <a:rPr lang="en-US" altLang="ja-JP" sz="3600" dirty="0" err="1" smtClean="0">
                <a:latin typeface="Arial" charset="0"/>
                <a:ea typeface="ＭＳ Ｐゴシック" charset="0"/>
                <a:cs typeface="ＭＳ Ｐゴシック" charset="0"/>
              </a:rPr>
              <a:t>DFT</a:t>
            </a:r>
            <a:r>
              <a:rPr lang="en-US" altLang="en-US" sz="3600" dirty="0" err="1" smtClean="0">
                <a:latin typeface="Arial" charset="0"/>
                <a:ea typeface="ＭＳ Ｐゴシック" charset="0"/>
                <a:cs typeface="ＭＳ Ｐゴシック" charset="0"/>
              </a:rPr>
              <a:t>の</a:t>
            </a:r>
            <a:r>
              <a:rPr lang="ja-JP" altLang="en-US" sz="3600" dirty="0" smtClean="0">
                <a:latin typeface="Arial" charset="0"/>
                <a:ea typeface="ＭＳ Ｐゴシック" charset="0"/>
                <a:cs typeface="ＭＳ Ｐゴシック" charset="0"/>
              </a:rPr>
              <a:t>エネルギー汎関数</a:t>
            </a:r>
            <a:endParaRPr lang="en-US" altLang="ja-JP" sz="3600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graphicFrame>
        <p:nvGraphicFramePr>
          <p:cNvPr id="55298" name="Object 3"/>
          <p:cNvGraphicFramePr>
            <a:graphicFrameLocks noGrp="1" noChangeAspect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2760012518"/>
              </p:ext>
            </p:extLst>
          </p:nvPr>
        </p:nvGraphicFramePr>
        <p:xfrm>
          <a:off x="468313" y="2338164"/>
          <a:ext cx="4629150" cy="3467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2711" name="数式" r:id="rId3" imgW="3086100" imgH="2311400" progId="Equation.3">
                  <p:embed/>
                </p:oleObj>
              </mc:Choice>
              <mc:Fallback>
                <p:oleObj name="数式" r:id="rId3" imgW="3086100" imgH="2311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gray">
                      <a:xfrm>
                        <a:off x="468313" y="2338164"/>
                        <a:ext cx="4629150" cy="3467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CC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299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5137307"/>
              </p:ext>
            </p:extLst>
          </p:nvPr>
        </p:nvGraphicFramePr>
        <p:xfrm>
          <a:off x="5798145" y="1412776"/>
          <a:ext cx="1654175" cy="735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2712" name="数式" r:id="rId5" imgW="1028700" imgH="457200" progId="Equation.3">
                  <p:embed/>
                </p:oleObj>
              </mc:Choice>
              <mc:Fallback>
                <p:oleObj name="数式" r:id="rId5" imgW="102870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98145" y="1412776"/>
                        <a:ext cx="1654175" cy="735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CC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6141" name="Text Box 13"/>
          <p:cNvSpPr txBox="1">
            <a:spLocks noChangeArrowheads="1"/>
          </p:cNvSpPr>
          <p:nvPr/>
        </p:nvSpPr>
        <p:spPr bwMode="auto">
          <a:xfrm>
            <a:off x="179388" y="1619026"/>
            <a:ext cx="1965325" cy="3762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ja-JP" altLang="en-US"/>
              <a:t>エネルギー汎関数</a:t>
            </a:r>
          </a:p>
        </p:txBody>
      </p:sp>
      <p:sp>
        <p:nvSpPr>
          <p:cNvPr id="176145" name="Text Box 17"/>
          <p:cNvSpPr txBox="1">
            <a:spLocks noChangeArrowheads="1"/>
          </p:cNvSpPr>
          <p:nvPr/>
        </p:nvSpPr>
        <p:spPr bwMode="auto">
          <a:xfrm>
            <a:off x="4429993" y="1628800"/>
            <a:ext cx="1108075" cy="37623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ja-JP" altLang="en-US"/>
              <a:t>電子密度</a:t>
            </a:r>
          </a:p>
        </p:txBody>
      </p:sp>
      <p:cxnSp>
        <p:nvCxnSpPr>
          <p:cNvPr id="3" name="直線矢印コネクタ 2"/>
          <p:cNvCxnSpPr/>
          <p:nvPr/>
        </p:nvCxnSpPr>
        <p:spPr>
          <a:xfrm flipH="1" flipV="1">
            <a:off x="2555875" y="3922489"/>
            <a:ext cx="1511300" cy="79216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直線矢印コネクタ 4"/>
          <p:cNvCxnSpPr/>
          <p:nvPr/>
        </p:nvCxnSpPr>
        <p:spPr>
          <a:xfrm flipV="1">
            <a:off x="4211638" y="3922489"/>
            <a:ext cx="73025" cy="57626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6"/>
          <p:cNvSpPr txBox="1">
            <a:spLocks noChangeArrowheads="1"/>
          </p:cNvSpPr>
          <p:nvPr/>
        </p:nvSpPr>
        <p:spPr bwMode="auto">
          <a:xfrm>
            <a:off x="4140200" y="4571776"/>
            <a:ext cx="31908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ja-JP" altLang="en-US" sz="1800"/>
              <a:t>イオン（原子核）の位置に依存</a:t>
            </a:r>
          </a:p>
        </p:txBody>
      </p:sp>
      <p:sp>
        <p:nvSpPr>
          <p:cNvPr id="8" name="右矢印 7"/>
          <p:cNvSpPr/>
          <p:nvPr/>
        </p:nvSpPr>
        <p:spPr>
          <a:xfrm>
            <a:off x="5828605" y="3212331"/>
            <a:ext cx="1079500" cy="720725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ja-JP" altLang="en-US"/>
          </a:p>
        </p:txBody>
      </p:sp>
      <p:graphicFrame>
        <p:nvGraphicFramePr>
          <p:cNvPr id="21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7107599"/>
              </p:ext>
            </p:extLst>
          </p:nvPr>
        </p:nvGraphicFramePr>
        <p:xfrm>
          <a:off x="7339905" y="3356794"/>
          <a:ext cx="1552575" cy="388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2713" name="数式" r:id="rId7" imgW="965200" imgH="241300" progId="Equation.3">
                  <p:embed/>
                </p:oleObj>
              </mc:Choice>
              <mc:Fallback>
                <p:oleObj name="数式" r:id="rId7" imgW="965200" imgH="241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39905" y="3356794"/>
                        <a:ext cx="1552575" cy="3889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CC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ja-JP" dirty="0" smtClean="0"/>
              <a:t>RSDFT</a:t>
            </a:r>
            <a:endParaRPr kumimoji="1" lang="ja-JP" altLang="en-US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ja-JP" altLang="en-US" dirty="0" smtClean="0"/>
              <a:t>超並列計算機向け第一原理電子状態計算プログラム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267708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角丸四角形 13"/>
          <p:cNvSpPr>
            <a:spLocks noChangeArrowheads="1"/>
          </p:cNvSpPr>
          <p:nvPr/>
        </p:nvSpPr>
        <p:spPr bwMode="auto">
          <a:xfrm>
            <a:off x="395288" y="1412776"/>
            <a:ext cx="8353425" cy="2305050"/>
          </a:xfrm>
          <a:prstGeom prst="roundRect">
            <a:avLst>
              <a:gd name="adj" fmla="val 7880"/>
            </a:avLst>
          </a:prstGeom>
          <a:solidFill>
            <a:schemeClr val="bg1"/>
          </a:solidFill>
          <a:ln w="9525">
            <a:solidFill>
              <a:schemeClr val="accent2"/>
            </a:solidFill>
            <a:round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ja-JP" altLang="en-US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116738" name="Picture 94" descr="C:\Users\hasegawa\Desktop\画像\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49" t="12859" r="6741" b="8868"/>
          <a:stretch>
            <a:fillRect/>
          </a:stretch>
        </p:blipFill>
        <p:spPr bwMode="auto">
          <a:xfrm>
            <a:off x="2373313" y="1557238"/>
            <a:ext cx="2033587" cy="2090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6739" name="Picture 95" descr="C:\Users\hasegawa\Desktop\画像\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74" t="14432" r="15375" b="13747"/>
          <a:stretch>
            <a:fillRect/>
          </a:stretch>
        </p:blipFill>
        <p:spPr bwMode="auto">
          <a:xfrm>
            <a:off x="6432550" y="1557238"/>
            <a:ext cx="2027238" cy="208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ja-JP" sz="3600" dirty="0" smtClean="0">
                <a:latin typeface="Arial" charset="0"/>
                <a:ea typeface="ＭＳ Ｐゴシック" charset="0"/>
                <a:cs typeface="ＭＳ Ｐゴシック" charset="0"/>
              </a:rPr>
              <a:t>Real-Space Method</a:t>
            </a:r>
            <a:endParaRPr lang="ja-JP" altLang="en-US" sz="3600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16741" name="テキスト ボックス 4"/>
          <p:cNvSpPr txBox="1">
            <a:spLocks noChangeArrowheads="1"/>
          </p:cNvSpPr>
          <p:nvPr/>
        </p:nvSpPr>
        <p:spPr bwMode="auto">
          <a:xfrm>
            <a:off x="539750" y="1628676"/>
            <a:ext cx="1992313" cy="36988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altLang="ja-JP" sz="1800"/>
              <a:t>Real Space Grids</a:t>
            </a:r>
            <a:endParaRPr lang="ja-JP" altLang="en-US" sz="1800"/>
          </a:p>
        </p:txBody>
      </p:sp>
      <p:sp>
        <p:nvSpPr>
          <p:cNvPr id="116742" name="テキスト ボックス 20"/>
          <p:cNvSpPr txBox="1">
            <a:spLocks noChangeArrowheads="1"/>
          </p:cNvSpPr>
          <p:nvPr/>
        </p:nvSpPr>
        <p:spPr bwMode="auto">
          <a:xfrm>
            <a:off x="5183188" y="1598513"/>
            <a:ext cx="1390650" cy="3683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altLang="ja-JP" sz="1800"/>
              <a:t>CPU Space</a:t>
            </a:r>
            <a:endParaRPr lang="ja-JP" altLang="en-US" sz="1800"/>
          </a:p>
        </p:txBody>
      </p:sp>
      <p:grpSp>
        <p:nvGrpSpPr>
          <p:cNvPr id="116743" name="Group 271"/>
          <p:cNvGrpSpPr>
            <a:grpSpLocks noChangeAspect="1"/>
          </p:cNvGrpSpPr>
          <p:nvPr/>
        </p:nvGrpSpPr>
        <p:grpSpPr bwMode="auto">
          <a:xfrm>
            <a:off x="260350" y="4005163"/>
            <a:ext cx="2489200" cy="2347913"/>
            <a:chOff x="3205" y="1375"/>
            <a:chExt cx="2599" cy="2450"/>
          </a:xfrm>
        </p:grpSpPr>
        <p:sp>
          <p:nvSpPr>
            <p:cNvPr id="116745" name="Rectangle 112"/>
            <p:cNvSpPr>
              <a:spLocks noChangeAspect="1" noChangeArrowheads="1"/>
            </p:cNvSpPr>
            <p:nvPr/>
          </p:nvSpPr>
          <p:spPr bwMode="auto">
            <a:xfrm>
              <a:off x="3205" y="1375"/>
              <a:ext cx="2442" cy="2418"/>
            </a:xfrm>
            <a:prstGeom prst="rect">
              <a:avLst/>
            </a:prstGeom>
            <a:noFill/>
            <a:ln w="762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ja-JP" altLang="en-US">
                <a:solidFill>
                  <a:srgbClr val="000000"/>
                </a:solidFill>
                <a:latin typeface="HGS創英角ﾎﾟｯﾌﾟ体" charset="0"/>
                <a:ea typeface="HGS創英角ﾎﾟｯﾌﾟ体" charset="0"/>
                <a:cs typeface="HGS創英角ﾎﾟｯﾌﾟ体" charset="0"/>
              </a:endParaRPr>
            </a:p>
          </p:txBody>
        </p:sp>
        <p:sp>
          <p:nvSpPr>
            <p:cNvPr id="116746" name="Rectangle 5"/>
            <p:cNvSpPr>
              <a:spLocks noChangeAspect="1" noChangeArrowheads="1"/>
            </p:cNvSpPr>
            <p:nvPr/>
          </p:nvSpPr>
          <p:spPr bwMode="auto">
            <a:xfrm>
              <a:off x="3205" y="1389"/>
              <a:ext cx="807" cy="807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ja-JP" altLang="en-US">
                <a:solidFill>
                  <a:srgbClr val="000000"/>
                </a:solidFill>
                <a:latin typeface="HGS創英角ﾎﾟｯﾌﾟ体" charset="0"/>
                <a:ea typeface="HGS創英角ﾎﾟｯﾌﾟ体" charset="0"/>
                <a:cs typeface="HGS創英角ﾎﾟｯﾌﾟ体" charset="0"/>
              </a:endParaRPr>
            </a:p>
          </p:txBody>
        </p:sp>
        <p:sp>
          <p:nvSpPr>
            <p:cNvPr id="116747" name="Line 6"/>
            <p:cNvSpPr>
              <a:spLocks noChangeAspect="1" noChangeShapeType="1"/>
            </p:cNvSpPr>
            <p:nvPr/>
          </p:nvSpPr>
          <p:spPr bwMode="auto">
            <a:xfrm>
              <a:off x="3341" y="1389"/>
              <a:ext cx="0" cy="81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6748" name="Line 7"/>
            <p:cNvSpPr>
              <a:spLocks noChangeAspect="1" noChangeShapeType="1"/>
            </p:cNvSpPr>
            <p:nvPr/>
          </p:nvSpPr>
          <p:spPr bwMode="auto">
            <a:xfrm>
              <a:off x="3477" y="1389"/>
              <a:ext cx="0" cy="81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6749" name="Line 8"/>
            <p:cNvSpPr>
              <a:spLocks noChangeAspect="1" noChangeShapeType="1"/>
            </p:cNvSpPr>
            <p:nvPr/>
          </p:nvSpPr>
          <p:spPr bwMode="auto">
            <a:xfrm>
              <a:off x="3620" y="1389"/>
              <a:ext cx="0" cy="81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6750" name="Line 9"/>
            <p:cNvSpPr>
              <a:spLocks noChangeAspect="1" noChangeShapeType="1"/>
            </p:cNvSpPr>
            <p:nvPr/>
          </p:nvSpPr>
          <p:spPr bwMode="auto">
            <a:xfrm>
              <a:off x="3749" y="1389"/>
              <a:ext cx="0" cy="81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6751" name="Line 10"/>
            <p:cNvSpPr>
              <a:spLocks noChangeAspect="1" noChangeShapeType="1"/>
            </p:cNvSpPr>
            <p:nvPr/>
          </p:nvSpPr>
          <p:spPr bwMode="auto">
            <a:xfrm>
              <a:off x="3885" y="1389"/>
              <a:ext cx="0" cy="81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6752" name="Line 11"/>
            <p:cNvSpPr>
              <a:spLocks noChangeAspect="1" noChangeShapeType="1"/>
            </p:cNvSpPr>
            <p:nvPr/>
          </p:nvSpPr>
          <p:spPr bwMode="auto">
            <a:xfrm>
              <a:off x="3205" y="1525"/>
              <a:ext cx="81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6753" name="Line 12"/>
            <p:cNvSpPr>
              <a:spLocks noChangeAspect="1" noChangeShapeType="1"/>
            </p:cNvSpPr>
            <p:nvPr/>
          </p:nvSpPr>
          <p:spPr bwMode="auto">
            <a:xfrm>
              <a:off x="3205" y="1661"/>
              <a:ext cx="81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6754" name="Line 13"/>
            <p:cNvSpPr>
              <a:spLocks noChangeAspect="1" noChangeShapeType="1"/>
            </p:cNvSpPr>
            <p:nvPr/>
          </p:nvSpPr>
          <p:spPr bwMode="auto">
            <a:xfrm>
              <a:off x="3205" y="1798"/>
              <a:ext cx="81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6755" name="Line 14"/>
            <p:cNvSpPr>
              <a:spLocks noChangeAspect="1" noChangeShapeType="1"/>
            </p:cNvSpPr>
            <p:nvPr/>
          </p:nvSpPr>
          <p:spPr bwMode="auto">
            <a:xfrm>
              <a:off x="3205" y="1934"/>
              <a:ext cx="81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6756" name="Line 15"/>
            <p:cNvSpPr>
              <a:spLocks noChangeAspect="1" noChangeShapeType="1"/>
            </p:cNvSpPr>
            <p:nvPr/>
          </p:nvSpPr>
          <p:spPr bwMode="auto">
            <a:xfrm>
              <a:off x="3205" y="2056"/>
              <a:ext cx="81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grpSp>
          <p:nvGrpSpPr>
            <p:cNvPr id="116757" name="Group 16"/>
            <p:cNvGrpSpPr>
              <a:grpSpLocks noChangeAspect="1"/>
            </p:cNvGrpSpPr>
            <p:nvPr/>
          </p:nvGrpSpPr>
          <p:grpSpPr bwMode="auto">
            <a:xfrm>
              <a:off x="4015" y="1389"/>
              <a:ext cx="816" cy="817"/>
              <a:chOff x="1066" y="935"/>
              <a:chExt cx="816" cy="817"/>
            </a:xfrm>
          </p:grpSpPr>
          <p:sp>
            <p:nvSpPr>
              <p:cNvPr id="116866" name="Rectangle 17"/>
              <p:cNvSpPr>
                <a:spLocks noChangeAspect="1" noChangeArrowheads="1"/>
              </p:cNvSpPr>
              <p:nvPr/>
            </p:nvSpPr>
            <p:spPr bwMode="auto">
              <a:xfrm>
                <a:off x="1066" y="935"/>
                <a:ext cx="807" cy="80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ja-JP" altLang="en-US">
                  <a:solidFill>
                    <a:srgbClr val="000000"/>
                  </a:solidFill>
                  <a:latin typeface="HGS創英角ﾎﾟｯﾌﾟ体" charset="0"/>
                  <a:ea typeface="HGS創英角ﾎﾟｯﾌﾟ体" charset="0"/>
                  <a:cs typeface="HGS創英角ﾎﾟｯﾌﾟ体" charset="0"/>
                </a:endParaRPr>
              </a:p>
            </p:txBody>
          </p:sp>
          <p:sp>
            <p:nvSpPr>
              <p:cNvPr id="116867" name="Line 18"/>
              <p:cNvSpPr>
                <a:spLocks noChangeAspect="1" noChangeShapeType="1"/>
              </p:cNvSpPr>
              <p:nvPr/>
            </p:nvSpPr>
            <p:spPr bwMode="auto">
              <a:xfrm>
                <a:off x="1202" y="935"/>
                <a:ext cx="0" cy="81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6868" name="Line 19"/>
              <p:cNvSpPr>
                <a:spLocks noChangeAspect="1" noChangeShapeType="1"/>
              </p:cNvSpPr>
              <p:nvPr/>
            </p:nvSpPr>
            <p:spPr bwMode="auto">
              <a:xfrm>
                <a:off x="1338" y="935"/>
                <a:ext cx="0" cy="81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6869" name="Line 20"/>
              <p:cNvSpPr>
                <a:spLocks noChangeAspect="1" noChangeShapeType="1"/>
              </p:cNvSpPr>
              <p:nvPr/>
            </p:nvSpPr>
            <p:spPr bwMode="auto">
              <a:xfrm>
                <a:off x="1481" y="935"/>
                <a:ext cx="0" cy="81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6870" name="Line 21"/>
              <p:cNvSpPr>
                <a:spLocks noChangeAspect="1" noChangeShapeType="1"/>
              </p:cNvSpPr>
              <p:nvPr/>
            </p:nvSpPr>
            <p:spPr bwMode="auto">
              <a:xfrm>
                <a:off x="1610" y="935"/>
                <a:ext cx="0" cy="81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6871" name="Line 22"/>
              <p:cNvSpPr>
                <a:spLocks noChangeAspect="1" noChangeShapeType="1"/>
              </p:cNvSpPr>
              <p:nvPr/>
            </p:nvSpPr>
            <p:spPr bwMode="auto">
              <a:xfrm>
                <a:off x="1746" y="935"/>
                <a:ext cx="0" cy="81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6872" name="Line 23"/>
              <p:cNvSpPr>
                <a:spLocks noChangeAspect="1" noChangeShapeType="1"/>
              </p:cNvSpPr>
              <p:nvPr/>
            </p:nvSpPr>
            <p:spPr bwMode="auto">
              <a:xfrm>
                <a:off x="1066" y="1071"/>
                <a:ext cx="81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6873" name="Line 24"/>
              <p:cNvSpPr>
                <a:spLocks noChangeAspect="1" noChangeShapeType="1"/>
              </p:cNvSpPr>
              <p:nvPr/>
            </p:nvSpPr>
            <p:spPr bwMode="auto">
              <a:xfrm>
                <a:off x="1066" y="1207"/>
                <a:ext cx="81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6874" name="Line 25"/>
              <p:cNvSpPr>
                <a:spLocks noChangeAspect="1" noChangeShapeType="1"/>
              </p:cNvSpPr>
              <p:nvPr/>
            </p:nvSpPr>
            <p:spPr bwMode="auto">
              <a:xfrm>
                <a:off x="1066" y="1344"/>
                <a:ext cx="81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6875" name="Line 26"/>
              <p:cNvSpPr>
                <a:spLocks noChangeAspect="1" noChangeShapeType="1"/>
              </p:cNvSpPr>
              <p:nvPr/>
            </p:nvSpPr>
            <p:spPr bwMode="auto">
              <a:xfrm>
                <a:off x="1066" y="1480"/>
                <a:ext cx="81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6876" name="Line 27"/>
              <p:cNvSpPr>
                <a:spLocks noChangeAspect="1" noChangeShapeType="1"/>
              </p:cNvSpPr>
              <p:nvPr/>
            </p:nvSpPr>
            <p:spPr bwMode="auto">
              <a:xfrm>
                <a:off x="1066" y="1602"/>
                <a:ext cx="81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</p:grpSp>
        <p:grpSp>
          <p:nvGrpSpPr>
            <p:cNvPr id="116758" name="Group 28"/>
            <p:cNvGrpSpPr>
              <a:grpSpLocks noChangeAspect="1"/>
            </p:cNvGrpSpPr>
            <p:nvPr/>
          </p:nvGrpSpPr>
          <p:grpSpPr bwMode="auto">
            <a:xfrm>
              <a:off x="4824" y="1389"/>
              <a:ext cx="816" cy="817"/>
              <a:chOff x="1066" y="935"/>
              <a:chExt cx="816" cy="817"/>
            </a:xfrm>
          </p:grpSpPr>
          <p:sp>
            <p:nvSpPr>
              <p:cNvPr id="116855" name="Rectangle 29"/>
              <p:cNvSpPr>
                <a:spLocks noChangeAspect="1" noChangeArrowheads="1"/>
              </p:cNvSpPr>
              <p:nvPr/>
            </p:nvSpPr>
            <p:spPr bwMode="auto">
              <a:xfrm>
                <a:off x="1066" y="935"/>
                <a:ext cx="807" cy="80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ja-JP" altLang="en-US">
                  <a:solidFill>
                    <a:srgbClr val="000000"/>
                  </a:solidFill>
                  <a:latin typeface="HGS創英角ﾎﾟｯﾌﾟ体" charset="0"/>
                  <a:ea typeface="HGS創英角ﾎﾟｯﾌﾟ体" charset="0"/>
                  <a:cs typeface="HGS創英角ﾎﾟｯﾌﾟ体" charset="0"/>
                </a:endParaRPr>
              </a:p>
            </p:txBody>
          </p:sp>
          <p:sp>
            <p:nvSpPr>
              <p:cNvPr id="116856" name="Line 30"/>
              <p:cNvSpPr>
                <a:spLocks noChangeAspect="1" noChangeShapeType="1"/>
              </p:cNvSpPr>
              <p:nvPr/>
            </p:nvSpPr>
            <p:spPr bwMode="auto">
              <a:xfrm>
                <a:off x="1202" y="935"/>
                <a:ext cx="0" cy="81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6857" name="Line 31"/>
              <p:cNvSpPr>
                <a:spLocks noChangeAspect="1" noChangeShapeType="1"/>
              </p:cNvSpPr>
              <p:nvPr/>
            </p:nvSpPr>
            <p:spPr bwMode="auto">
              <a:xfrm>
                <a:off x="1338" y="935"/>
                <a:ext cx="0" cy="81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6858" name="Line 32"/>
              <p:cNvSpPr>
                <a:spLocks noChangeAspect="1" noChangeShapeType="1"/>
              </p:cNvSpPr>
              <p:nvPr/>
            </p:nvSpPr>
            <p:spPr bwMode="auto">
              <a:xfrm>
                <a:off x="1481" y="935"/>
                <a:ext cx="0" cy="81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6859" name="Line 33"/>
              <p:cNvSpPr>
                <a:spLocks noChangeAspect="1" noChangeShapeType="1"/>
              </p:cNvSpPr>
              <p:nvPr/>
            </p:nvSpPr>
            <p:spPr bwMode="auto">
              <a:xfrm>
                <a:off x="1610" y="935"/>
                <a:ext cx="0" cy="81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6860" name="Line 34"/>
              <p:cNvSpPr>
                <a:spLocks noChangeAspect="1" noChangeShapeType="1"/>
              </p:cNvSpPr>
              <p:nvPr/>
            </p:nvSpPr>
            <p:spPr bwMode="auto">
              <a:xfrm>
                <a:off x="1746" y="935"/>
                <a:ext cx="0" cy="81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6861" name="Line 35"/>
              <p:cNvSpPr>
                <a:spLocks noChangeAspect="1" noChangeShapeType="1"/>
              </p:cNvSpPr>
              <p:nvPr/>
            </p:nvSpPr>
            <p:spPr bwMode="auto">
              <a:xfrm>
                <a:off x="1066" y="1071"/>
                <a:ext cx="81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6862" name="Line 36"/>
              <p:cNvSpPr>
                <a:spLocks noChangeAspect="1" noChangeShapeType="1"/>
              </p:cNvSpPr>
              <p:nvPr/>
            </p:nvSpPr>
            <p:spPr bwMode="auto">
              <a:xfrm>
                <a:off x="1066" y="1207"/>
                <a:ext cx="81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6863" name="Line 37"/>
              <p:cNvSpPr>
                <a:spLocks noChangeAspect="1" noChangeShapeType="1"/>
              </p:cNvSpPr>
              <p:nvPr/>
            </p:nvSpPr>
            <p:spPr bwMode="auto">
              <a:xfrm>
                <a:off x="1066" y="1344"/>
                <a:ext cx="81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6864" name="Line 38"/>
              <p:cNvSpPr>
                <a:spLocks noChangeAspect="1" noChangeShapeType="1"/>
              </p:cNvSpPr>
              <p:nvPr/>
            </p:nvSpPr>
            <p:spPr bwMode="auto">
              <a:xfrm>
                <a:off x="1066" y="1480"/>
                <a:ext cx="81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6865" name="Line 39"/>
              <p:cNvSpPr>
                <a:spLocks noChangeAspect="1" noChangeShapeType="1"/>
              </p:cNvSpPr>
              <p:nvPr/>
            </p:nvSpPr>
            <p:spPr bwMode="auto">
              <a:xfrm>
                <a:off x="1066" y="1602"/>
                <a:ext cx="81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</p:grpSp>
        <p:grpSp>
          <p:nvGrpSpPr>
            <p:cNvPr id="116759" name="Group 40"/>
            <p:cNvGrpSpPr>
              <a:grpSpLocks noChangeAspect="1"/>
            </p:cNvGrpSpPr>
            <p:nvPr/>
          </p:nvGrpSpPr>
          <p:grpSpPr bwMode="auto">
            <a:xfrm>
              <a:off x="3205" y="2198"/>
              <a:ext cx="816" cy="817"/>
              <a:chOff x="1066" y="935"/>
              <a:chExt cx="816" cy="817"/>
            </a:xfrm>
          </p:grpSpPr>
          <p:sp>
            <p:nvSpPr>
              <p:cNvPr id="116844" name="Rectangle 41"/>
              <p:cNvSpPr>
                <a:spLocks noChangeAspect="1" noChangeArrowheads="1"/>
              </p:cNvSpPr>
              <p:nvPr/>
            </p:nvSpPr>
            <p:spPr bwMode="auto">
              <a:xfrm>
                <a:off x="1066" y="935"/>
                <a:ext cx="807" cy="80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ja-JP" altLang="en-US">
                  <a:solidFill>
                    <a:srgbClr val="000000"/>
                  </a:solidFill>
                  <a:latin typeface="HGS創英角ﾎﾟｯﾌﾟ体" charset="0"/>
                  <a:ea typeface="HGS創英角ﾎﾟｯﾌﾟ体" charset="0"/>
                  <a:cs typeface="HGS創英角ﾎﾟｯﾌﾟ体" charset="0"/>
                </a:endParaRPr>
              </a:p>
            </p:txBody>
          </p:sp>
          <p:sp>
            <p:nvSpPr>
              <p:cNvPr id="116845" name="Line 42"/>
              <p:cNvSpPr>
                <a:spLocks noChangeAspect="1" noChangeShapeType="1"/>
              </p:cNvSpPr>
              <p:nvPr/>
            </p:nvSpPr>
            <p:spPr bwMode="auto">
              <a:xfrm>
                <a:off x="1202" y="935"/>
                <a:ext cx="0" cy="81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6846" name="Line 43"/>
              <p:cNvSpPr>
                <a:spLocks noChangeAspect="1" noChangeShapeType="1"/>
              </p:cNvSpPr>
              <p:nvPr/>
            </p:nvSpPr>
            <p:spPr bwMode="auto">
              <a:xfrm>
                <a:off x="1338" y="935"/>
                <a:ext cx="0" cy="81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6847" name="Line 44"/>
              <p:cNvSpPr>
                <a:spLocks noChangeAspect="1" noChangeShapeType="1"/>
              </p:cNvSpPr>
              <p:nvPr/>
            </p:nvSpPr>
            <p:spPr bwMode="auto">
              <a:xfrm>
                <a:off x="1481" y="935"/>
                <a:ext cx="0" cy="81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6848" name="Line 45"/>
              <p:cNvSpPr>
                <a:spLocks noChangeAspect="1" noChangeShapeType="1"/>
              </p:cNvSpPr>
              <p:nvPr/>
            </p:nvSpPr>
            <p:spPr bwMode="auto">
              <a:xfrm>
                <a:off x="1610" y="935"/>
                <a:ext cx="0" cy="81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6849" name="Line 46"/>
              <p:cNvSpPr>
                <a:spLocks noChangeAspect="1" noChangeShapeType="1"/>
              </p:cNvSpPr>
              <p:nvPr/>
            </p:nvSpPr>
            <p:spPr bwMode="auto">
              <a:xfrm>
                <a:off x="1746" y="935"/>
                <a:ext cx="0" cy="81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6850" name="Line 47"/>
              <p:cNvSpPr>
                <a:spLocks noChangeAspect="1" noChangeShapeType="1"/>
              </p:cNvSpPr>
              <p:nvPr/>
            </p:nvSpPr>
            <p:spPr bwMode="auto">
              <a:xfrm>
                <a:off x="1066" y="1071"/>
                <a:ext cx="81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6851" name="Line 48"/>
              <p:cNvSpPr>
                <a:spLocks noChangeAspect="1" noChangeShapeType="1"/>
              </p:cNvSpPr>
              <p:nvPr/>
            </p:nvSpPr>
            <p:spPr bwMode="auto">
              <a:xfrm>
                <a:off x="1066" y="1207"/>
                <a:ext cx="81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6852" name="Line 49"/>
              <p:cNvSpPr>
                <a:spLocks noChangeAspect="1" noChangeShapeType="1"/>
              </p:cNvSpPr>
              <p:nvPr/>
            </p:nvSpPr>
            <p:spPr bwMode="auto">
              <a:xfrm>
                <a:off x="1066" y="1344"/>
                <a:ext cx="81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6853" name="Line 50"/>
              <p:cNvSpPr>
                <a:spLocks noChangeAspect="1" noChangeShapeType="1"/>
              </p:cNvSpPr>
              <p:nvPr/>
            </p:nvSpPr>
            <p:spPr bwMode="auto">
              <a:xfrm>
                <a:off x="1066" y="1480"/>
                <a:ext cx="81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6854" name="Line 51"/>
              <p:cNvSpPr>
                <a:spLocks noChangeAspect="1" noChangeShapeType="1"/>
              </p:cNvSpPr>
              <p:nvPr/>
            </p:nvSpPr>
            <p:spPr bwMode="auto">
              <a:xfrm>
                <a:off x="1066" y="1602"/>
                <a:ext cx="81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</p:grpSp>
        <p:grpSp>
          <p:nvGrpSpPr>
            <p:cNvPr id="116760" name="Group 52"/>
            <p:cNvGrpSpPr>
              <a:grpSpLocks noChangeAspect="1"/>
            </p:cNvGrpSpPr>
            <p:nvPr/>
          </p:nvGrpSpPr>
          <p:grpSpPr bwMode="auto">
            <a:xfrm>
              <a:off x="4014" y="2198"/>
              <a:ext cx="816" cy="817"/>
              <a:chOff x="1066" y="935"/>
              <a:chExt cx="816" cy="817"/>
            </a:xfrm>
          </p:grpSpPr>
          <p:sp>
            <p:nvSpPr>
              <p:cNvPr id="116833" name="Rectangle 53"/>
              <p:cNvSpPr>
                <a:spLocks noChangeAspect="1" noChangeArrowheads="1"/>
              </p:cNvSpPr>
              <p:nvPr/>
            </p:nvSpPr>
            <p:spPr bwMode="auto">
              <a:xfrm>
                <a:off x="1066" y="935"/>
                <a:ext cx="807" cy="80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ja-JP" altLang="en-US">
                  <a:solidFill>
                    <a:srgbClr val="000000"/>
                  </a:solidFill>
                  <a:latin typeface="HGS創英角ﾎﾟｯﾌﾟ体" charset="0"/>
                  <a:ea typeface="HGS創英角ﾎﾟｯﾌﾟ体" charset="0"/>
                  <a:cs typeface="HGS創英角ﾎﾟｯﾌﾟ体" charset="0"/>
                </a:endParaRPr>
              </a:p>
            </p:txBody>
          </p:sp>
          <p:sp>
            <p:nvSpPr>
              <p:cNvPr id="116834" name="Line 54"/>
              <p:cNvSpPr>
                <a:spLocks noChangeAspect="1" noChangeShapeType="1"/>
              </p:cNvSpPr>
              <p:nvPr/>
            </p:nvSpPr>
            <p:spPr bwMode="auto">
              <a:xfrm>
                <a:off x="1202" y="935"/>
                <a:ext cx="0" cy="81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6835" name="Line 55"/>
              <p:cNvSpPr>
                <a:spLocks noChangeAspect="1" noChangeShapeType="1"/>
              </p:cNvSpPr>
              <p:nvPr/>
            </p:nvSpPr>
            <p:spPr bwMode="auto">
              <a:xfrm>
                <a:off x="1338" y="935"/>
                <a:ext cx="0" cy="81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6836" name="Line 56"/>
              <p:cNvSpPr>
                <a:spLocks noChangeAspect="1" noChangeShapeType="1"/>
              </p:cNvSpPr>
              <p:nvPr/>
            </p:nvSpPr>
            <p:spPr bwMode="auto">
              <a:xfrm>
                <a:off x="1481" y="935"/>
                <a:ext cx="0" cy="81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6837" name="Line 57"/>
              <p:cNvSpPr>
                <a:spLocks noChangeAspect="1" noChangeShapeType="1"/>
              </p:cNvSpPr>
              <p:nvPr/>
            </p:nvSpPr>
            <p:spPr bwMode="auto">
              <a:xfrm>
                <a:off x="1610" y="935"/>
                <a:ext cx="0" cy="81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6838" name="Line 58"/>
              <p:cNvSpPr>
                <a:spLocks noChangeAspect="1" noChangeShapeType="1"/>
              </p:cNvSpPr>
              <p:nvPr/>
            </p:nvSpPr>
            <p:spPr bwMode="auto">
              <a:xfrm>
                <a:off x="1746" y="935"/>
                <a:ext cx="0" cy="81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6839" name="Line 59"/>
              <p:cNvSpPr>
                <a:spLocks noChangeAspect="1" noChangeShapeType="1"/>
              </p:cNvSpPr>
              <p:nvPr/>
            </p:nvSpPr>
            <p:spPr bwMode="auto">
              <a:xfrm>
                <a:off x="1066" y="1071"/>
                <a:ext cx="81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6840" name="Line 60"/>
              <p:cNvSpPr>
                <a:spLocks noChangeAspect="1" noChangeShapeType="1"/>
              </p:cNvSpPr>
              <p:nvPr/>
            </p:nvSpPr>
            <p:spPr bwMode="auto">
              <a:xfrm>
                <a:off x="1066" y="1207"/>
                <a:ext cx="81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6841" name="Line 61"/>
              <p:cNvSpPr>
                <a:spLocks noChangeAspect="1" noChangeShapeType="1"/>
              </p:cNvSpPr>
              <p:nvPr/>
            </p:nvSpPr>
            <p:spPr bwMode="auto">
              <a:xfrm>
                <a:off x="1066" y="1344"/>
                <a:ext cx="81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6842" name="Line 62"/>
              <p:cNvSpPr>
                <a:spLocks noChangeAspect="1" noChangeShapeType="1"/>
              </p:cNvSpPr>
              <p:nvPr/>
            </p:nvSpPr>
            <p:spPr bwMode="auto">
              <a:xfrm>
                <a:off x="1066" y="1480"/>
                <a:ext cx="81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6843" name="Line 63"/>
              <p:cNvSpPr>
                <a:spLocks noChangeAspect="1" noChangeShapeType="1"/>
              </p:cNvSpPr>
              <p:nvPr/>
            </p:nvSpPr>
            <p:spPr bwMode="auto">
              <a:xfrm>
                <a:off x="1066" y="1602"/>
                <a:ext cx="81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</p:grpSp>
        <p:grpSp>
          <p:nvGrpSpPr>
            <p:cNvPr id="116761" name="Group 64"/>
            <p:cNvGrpSpPr>
              <a:grpSpLocks noChangeAspect="1"/>
            </p:cNvGrpSpPr>
            <p:nvPr/>
          </p:nvGrpSpPr>
          <p:grpSpPr bwMode="auto">
            <a:xfrm>
              <a:off x="4824" y="2199"/>
              <a:ext cx="816" cy="817"/>
              <a:chOff x="1066" y="935"/>
              <a:chExt cx="816" cy="817"/>
            </a:xfrm>
          </p:grpSpPr>
          <p:sp>
            <p:nvSpPr>
              <p:cNvPr id="116822" name="Rectangle 65"/>
              <p:cNvSpPr>
                <a:spLocks noChangeAspect="1" noChangeArrowheads="1"/>
              </p:cNvSpPr>
              <p:nvPr/>
            </p:nvSpPr>
            <p:spPr bwMode="auto">
              <a:xfrm>
                <a:off x="1066" y="935"/>
                <a:ext cx="807" cy="80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ja-JP" altLang="en-US">
                  <a:solidFill>
                    <a:srgbClr val="000000"/>
                  </a:solidFill>
                  <a:latin typeface="HGS創英角ﾎﾟｯﾌﾟ体" charset="0"/>
                  <a:ea typeface="HGS創英角ﾎﾟｯﾌﾟ体" charset="0"/>
                  <a:cs typeface="HGS創英角ﾎﾟｯﾌﾟ体" charset="0"/>
                </a:endParaRPr>
              </a:p>
            </p:txBody>
          </p:sp>
          <p:sp>
            <p:nvSpPr>
              <p:cNvPr id="116823" name="Line 66"/>
              <p:cNvSpPr>
                <a:spLocks noChangeAspect="1" noChangeShapeType="1"/>
              </p:cNvSpPr>
              <p:nvPr/>
            </p:nvSpPr>
            <p:spPr bwMode="auto">
              <a:xfrm>
                <a:off x="1202" y="935"/>
                <a:ext cx="0" cy="81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6824" name="Line 67"/>
              <p:cNvSpPr>
                <a:spLocks noChangeAspect="1" noChangeShapeType="1"/>
              </p:cNvSpPr>
              <p:nvPr/>
            </p:nvSpPr>
            <p:spPr bwMode="auto">
              <a:xfrm>
                <a:off x="1338" y="935"/>
                <a:ext cx="0" cy="81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6825" name="Line 68"/>
              <p:cNvSpPr>
                <a:spLocks noChangeAspect="1" noChangeShapeType="1"/>
              </p:cNvSpPr>
              <p:nvPr/>
            </p:nvSpPr>
            <p:spPr bwMode="auto">
              <a:xfrm>
                <a:off x="1481" y="935"/>
                <a:ext cx="0" cy="81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6826" name="Line 69"/>
              <p:cNvSpPr>
                <a:spLocks noChangeAspect="1" noChangeShapeType="1"/>
              </p:cNvSpPr>
              <p:nvPr/>
            </p:nvSpPr>
            <p:spPr bwMode="auto">
              <a:xfrm>
                <a:off x="1610" y="935"/>
                <a:ext cx="0" cy="81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6827" name="Line 70"/>
              <p:cNvSpPr>
                <a:spLocks noChangeAspect="1" noChangeShapeType="1"/>
              </p:cNvSpPr>
              <p:nvPr/>
            </p:nvSpPr>
            <p:spPr bwMode="auto">
              <a:xfrm>
                <a:off x="1746" y="935"/>
                <a:ext cx="0" cy="81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6828" name="Line 71"/>
              <p:cNvSpPr>
                <a:spLocks noChangeAspect="1" noChangeShapeType="1"/>
              </p:cNvSpPr>
              <p:nvPr/>
            </p:nvSpPr>
            <p:spPr bwMode="auto">
              <a:xfrm>
                <a:off x="1066" y="1071"/>
                <a:ext cx="81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6829" name="Line 72"/>
              <p:cNvSpPr>
                <a:spLocks noChangeAspect="1" noChangeShapeType="1"/>
              </p:cNvSpPr>
              <p:nvPr/>
            </p:nvSpPr>
            <p:spPr bwMode="auto">
              <a:xfrm>
                <a:off x="1066" y="1207"/>
                <a:ext cx="81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6830" name="Line 73"/>
              <p:cNvSpPr>
                <a:spLocks noChangeAspect="1" noChangeShapeType="1"/>
              </p:cNvSpPr>
              <p:nvPr/>
            </p:nvSpPr>
            <p:spPr bwMode="auto">
              <a:xfrm>
                <a:off x="1066" y="1344"/>
                <a:ext cx="81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6831" name="Line 74"/>
              <p:cNvSpPr>
                <a:spLocks noChangeAspect="1" noChangeShapeType="1"/>
              </p:cNvSpPr>
              <p:nvPr/>
            </p:nvSpPr>
            <p:spPr bwMode="auto">
              <a:xfrm>
                <a:off x="1066" y="1480"/>
                <a:ext cx="81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6832" name="Line 75"/>
              <p:cNvSpPr>
                <a:spLocks noChangeAspect="1" noChangeShapeType="1"/>
              </p:cNvSpPr>
              <p:nvPr/>
            </p:nvSpPr>
            <p:spPr bwMode="auto">
              <a:xfrm>
                <a:off x="1066" y="1602"/>
                <a:ext cx="81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</p:grpSp>
        <p:grpSp>
          <p:nvGrpSpPr>
            <p:cNvPr id="116762" name="Group 76"/>
            <p:cNvGrpSpPr>
              <a:grpSpLocks noChangeAspect="1"/>
            </p:cNvGrpSpPr>
            <p:nvPr/>
          </p:nvGrpSpPr>
          <p:grpSpPr bwMode="auto">
            <a:xfrm>
              <a:off x="3205" y="3008"/>
              <a:ext cx="816" cy="817"/>
              <a:chOff x="1066" y="935"/>
              <a:chExt cx="816" cy="817"/>
            </a:xfrm>
          </p:grpSpPr>
          <p:sp>
            <p:nvSpPr>
              <p:cNvPr id="116811" name="Rectangle 77"/>
              <p:cNvSpPr>
                <a:spLocks noChangeAspect="1" noChangeArrowheads="1"/>
              </p:cNvSpPr>
              <p:nvPr/>
            </p:nvSpPr>
            <p:spPr bwMode="auto">
              <a:xfrm>
                <a:off x="1066" y="935"/>
                <a:ext cx="807" cy="80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ja-JP" altLang="en-US">
                  <a:solidFill>
                    <a:srgbClr val="000000"/>
                  </a:solidFill>
                  <a:latin typeface="HGS創英角ﾎﾟｯﾌﾟ体" charset="0"/>
                  <a:ea typeface="HGS創英角ﾎﾟｯﾌﾟ体" charset="0"/>
                  <a:cs typeface="HGS創英角ﾎﾟｯﾌﾟ体" charset="0"/>
                </a:endParaRPr>
              </a:p>
            </p:txBody>
          </p:sp>
          <p:sp>
            <p:nvSpPr>
              <p:cNvPr id="116812" name="Line 78"/>
              <p:cNvSpPr>
                <a:spLocks noChangeAspect="1" noChangeShapeType="1"/>
              </p:cNvSpPr>
              <p:nvPr/>
            </p:nvSpPr>
            <p:spPr bwMode="auto">
              <a:xfrm>
                <a:off x="1202" y="935"/>
                <a:ext cx="0" cy="81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6813" name="Line 79"/>
              <p:cNvSpPr>
                <a:spLocks noChangeAspect="1" noChangeShapeType="1"/>
              </p:cNvSpPr>
              <p:nvPr/>
            </p:nvSpPr>
            <p:spPr bwMode="auto">
              <a:xfrm>
                <a:off x="1338" y="935"/>
                <a:ext cx="0" cy="81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6814" name="Line 80"/>
              <p:cNvSpPr>
                <a:spLocks noChangeAspect="1" noChangeShapeType="1"/>
              </p:cNvSpPr>
              <p:nvPr/>
            </p:nvSpPr>
            <p:spPr bwMode="auto">
              <a:xfrm>
                <a:off x="1481" y="935"/>
                <a:ext cx="0" cy="81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6815" name="Line 81"/>
              <p:cNvSpPr>
                <a:spLocks noChangeAspect="1" noChangeShapeType="1"/>
              </p:cNvSpPr>
              <p:nvPr/>
            </p:nvSpPr>
            <p:spPr bwMode="auto">
              <a:xfrm>
                <a:off x="1610" y="935"/>
                <a:ext cx="0" cy="81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6816" name="Line 82"/>
              <p:cNvSpPr>
                <a:spLocks noChangeAspect="1" noChangeShapeType="1"/>
              </p:cNvSpPr>
              <p:nvPr/>
            </p:nvSpPr>
            <p:spPr bwMode="auto">
              <a:xfrm>
                <a:off x="1746" y="935"/>
                <a:ext cx="0" cy="81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6817" name="Line 83"/>
              <p:cNvSpPr>
                <a:spLocks noChangeAspect="1" noChangeShapeType="1"/>
              </p:cNvSpPr>
              <p:nvPr/>
            </p:nvSpPr>
            <p:spPr bwMode="auto">
              <a:xfrm>
                <a:off x="1066" y="1071"/>
                <a:ext cx="81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6818" name="Line 84"/>
              <p:cNvSpPr>
                <a:spLocks noChangeAspect="1" noChangeShapeType="1"/>
              </p:cNvSpPr>
              <p:nvPr/>
            </p:nvSpPr>
            <p:spPr bwMode="auto">
              <a:xfrm>
                <a:off x="1066" y="1207"/>
                <a:ext cx="81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6819" name="Line 85"/>
              <p:cNvSpPr>
                <a:spLocks noChangeAspect="1" noChangeShapeType="1"/>
              </p:cNvSpPr>
              <p:nvPr/>
            </p:nvSpPr>
            <p:spPr bwMode="auto">
              <a:xfrm>
                <a:off x="1066" y="1344"/>
                <a:ext cx="81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6820" name="Line 86"/>
              <p:cNvSpPr>
                <a:spLocks noChangeAspect="1" noChangeShapeType="1"/>
              </p:cNvSpPr>
              <p:nvPr/>
            </p:nvSpPr>
            <p:spPr bwMode="auto">
              <a:xfrm>
                <a:off x="1066" y="1480"/>
                <a:ext cx="81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6821" name="Line 87"/>
              <p:cNvSpPr>
                <a:spLocks noChangeAspect="1" noChangeShapeType="1"/>
              </p:cNvSpPr>
              <p:nvPr/>
            </p:nvSpPr>
            <p:spPr bwMode="auto">
              <a:xfrm>
                <a:off x="1066" y="1602"/>
                <a:ext cx="81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</p:grpSp>
        <p:grpSp>
          <p:nvGrpSpPr>
            <p:cNvPr id="116763" name="Group 88"/>
            <p:cNvGrpSpPr>
              <a:grpSpLocks noChangeAspect="1"/>
            </p:cNvGrpSpPr>
            <p:nvPr/>
          </p:nvGrpSpPr>
          <p:grpSpPr bwMode="auto">
            <a:xfrm>
              <a:off x="4008" y="3005"/>
              <a:ext cx="816" cy="817"/>
              <a:chOff x="1066" y="935"/>
              <a:chExt cx="816" cy="817"/>
            </a:xfrm>
          </p:grpSpPr>
          <p:sp>
            <p:nvSpPr>
              <p:cNvPr id="116800" name="Rectangle 89"/>
              <p:cNvSpPr>
                <a:spLocks noChangeAspect="1" noChangeArrowheads="1"/>
              </p:cNvSpPr>
              <p:nvPr/>
            </p:nvSpPr>
            <p:spPr bwMode="auto">
              <a:xfrm>
                <a:off x="1066" y="935"/>
                <a:ext cx="807" cy="80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ja-JP" altLang="en-US">
                  <a:solidFill>
                    <a:srgbClr val="000000"/>
                  </a:solidFill>
                  <a:latin typeface="HGS創英角ﾎﾟｯﾌﾟ体" charset="0"/>
                  <a:ea typeface="HGS創英角ﾎﾟｯﾌﾟ体" charset="0"/>
                  <a:cs typeface="HGS創英角ﾎﾟｯﾌﾟ体" charset="0"/>
                </a:endParaRPr>
              </a:p>
            </p:txBody>
          </p:sp>
          <p:sp>
            <p:nvSpPr>
              <p:cNvPr id="116801" name="Line 90"/>
              <p:cNvSpPr>
                <a:spLocks noChangeAspect="1" noChangeShapeType="1"/>
              </p:cNvSpPr>
              <p:nvPr/>
            </p:nvSpPr>
            <p:spPr bwMode="auto">
              <a:xfrm>
                <a:off x="1202" y="935"/>
                <a:ext cx="0" cy="81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6802" name="Line 91"/>
              <p:cNvSpPr>
                <a:spLocks noChangeAspect="1" noChangeShapeType="1"/>
              </p:cNvSpPr>
              <p:nvPr/>
            </p:nvSpPr>
            <p:spPr bwMode="auto">
              <a:xfrm>
                <a:off x="1338" y="935"/>
                <a:ext cx="0" cy="81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6803" name="Line 92"/>
              <p:cNvSpPr>
                <a:spLocks noChangeAspect="1" noChangeShapeType="1"/>
              </p:cNvSpPr>
              <p:nvPr/>
            </p:nvSpPr>
            <p:spPr bwMode="auto">
              <a:xfrm>
                <a:off x="1481" y="935"/>
                <a:ext cx="0" cy="81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6804" name="Line 93"/>
              <p:cNvSpPr>
                <a:spLocks noChangeAspect="1" noChangeShapeType="1"/>
              </p:cNvSpPr>
              <p:nvPr/>
            </p:nvSpPr>
            <p:spPr bwMode="auto">
              <a:xfrm>
                <a:off x="1610" y="935"/>
                <a:ext cx="0" cy="81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6805" name="Line 94"/>
              <p:cNvSpPr>
                <a:spLocks noChangeAspect="1" noChangeShapeType="1"/>
              </p:cNvSpPr>
              <p:nvPr/>
            </p:nvSpPr>
            <p:spPr bwMode="auto">
              <a:xfrm>
                <a:off x="1746" y="935"/>
                <a:ext cx="0" cy="81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6806" name="Line 95"/>
              <p:cNvSpPr>
                <a:spLocks noChangeAspect="1" noChangeShapeType="1"/>
              </p:cNvSpPr>
              <p:nvPr/>
            </p:nvSpPr>
            <p:spPr bwMode="auto">
              <a:xfrm>
                <a:off x="1066" y="1071"/>
                <a:ext cx="81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6807" name="Line 96"/>
              <p:cNvSpPr>
                <a:spLocks noChangeAspect="1" noChangeShapeType="1"/>
              </p:cNvSpPr>
              <p:nvPr/>
            </p:nvSpPr>
            <p:spPr bwMode="auto">
              <a:xfrm>
                <a:off x="1066" y="1207"/>
                <a:ext cx="81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6808" name="Line 97"/>
              <p:cNvSpPr>
                <a:spLocks noChangeAspect="1" noChangeShapeType="1"/>
              </p:cNvSpPr>
              <p:nvPr/>
            </p:nvSpPr>
            <p:spPr bwMode="auto">
              <a:xfrm>
                <a:off x="1066" y="1344"/>
                <a:ext cx="81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6809" name="Line 98"/>
              <p:cNvSpPr>
                <a:spLocks noChangeAspect="1" noChangeShapeType="1"/>
              </p:cNvSpPr>
              <p:nvPr/>
            </p:nvSpPr>
            <p:spPr bwMode="auto">
              <a:xfrm>
                <a:off x="1066" y="1480"/>
                <a:ext cx="81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6810" name="Line 99"/>
              <p:cNvSpPr>
                <a:spLocks noChangeAspect="1" noChangeShapeType="1"/>
              </p:cNvSpPr>
              <p:nvPr/>
            </p:nvSpPr>
            <p:spPr bwMode="auto">
              <a:xfrm>
                <a:off x="1066" y="1602"/>
                <a:ext cx="81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</p:grpSp>
        <p:grpSp>
          <p:nvGrpSpPr>
            <p:cNvPr id="116764" name="Group 100"/>
            <p:cNvGrpSpPr>
              <a:grpSpLocks noChangeAspect="1"/>
            </p:cNvGrpSpPr>
            <p:nvPr/>
          </p:nvGrpSpPr>
          <p:grpSpPr bwMode="auto">
            <a:xfrm>
              <a:off x="4824" y="3001"/>
              <a:ext cx="816" cy="817"/>
              <a:chOff x="1066" y="935"/>
              <a:chExt cx="816" cy="817"/>
            </a:xfrm>
          </p:grpSpPr>
          <p:sp>
            <p:nvSpPr>
              <p:cNvPr id="116789" name="Rectangle 101"/>
              <p:cNvSpPr>
                <a:spLocks noChangeAspect="1" noChangeArrowheads="1"/>
              </p:cNvSpPr>
              <p:nvPr/>
            </p:nvSpPr>
            <p:spPr bwMode="auto">
              <a:xfrm>
                <a:off x="1066" y="935"/>
                <a:ext cx="807" cy="80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ja-JP" altLang="en-US">
                  <a:solidFill>
                    <a:srgbClr val="000000"/>
                  </a:solidFill>
                  <a:latin typeface="HGS創英角ﾎﾟｯﾌﾟ体" charset="0"/>
                  <a:ea typeface="HGS創英角ﾎﾟｯﾌﾟ体" charset="0"/>
                  <a:cs typeface="HGS創英角ﾎﾟｯﾌﾟ体" charset="0"/>
                </a:endParaRPr>
              </a:p>
            </p:txBody>
          </p:sp>
          <p:sp>
            <p:nvSpPr>
              <p:cNvPr id="116790" name="Line 102"/>
              <p:cNvSpPr>
                <a:spLocks noChangeAspect="1" noChangeShapeType="1"/>
              </p:cNvSpPr>
              <p:nvPr/>
            </p:nvSpPr>
            <p:spPr bwMode="auto">
              <a:xfrm>
                <a:off x="1202" y="935"/>
                <a:ext cx="0" cy="81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6791" name="Line 103"/>
              <p:cNvSpPr>
                <a:spLocks noChangeAspect="1" noChangeShapeType="1"/>
              </p:cNvSpPr>
              <p:nvPr/>
            </p:nvSpPr>
            <p:spPr bwMode="auto">
              <a:xfrm>
                <a:off x="1338" y="935"/>
                <a:ext cx="0" cy="81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6792" name="Line 104"/>
              <p:cNvSpPr>
                <a:spLocks noChangeAspect="1" noChangeShapeType="1"/>
              </p:cNvSpPr>
              <p:nvPr/>
            </p:nvSpPr>
            <p:spPr bwMode="auto">
              <a:xfrm>
                <a:off x="1481" y="935"/>
                <a:ext cx="0" cy="81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6793" name="Line 105"/>
              <p:cNvSpPr>
                <a:spLocks noChangeAspect="1" noChangeShapeType="1"/>
              </p:cNvSpPr>
              <p:nvPr/>
            </p:nvSpPr>
            <p:spPr bwMode="auto">
              <a:xfrm>
                <a:off x="1610" y="935"/>
                <a:ext cx="0" cy="81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6794" name="Line 106"/>
              <p:cNvSpPr>
                <a:spLocks noChangeAspect="1" noChangeShapeType="1"/>
              </p:cNvSpPr>
              <p:nvPr/>
            </p:nvSpPr>
            <p:spPr bwMode="auto">
              <a:xfrm>
                <a:off x="1746" y="935"/>
                <a:ext cx="0" cy="81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6795" name="Line 107"/>
              <p:cNvSpPr>
                <a:spLocks noChangeAspect="1" noChangeShapeType="1"/>
              </p:cNvSpPr>
              <p:nvPr/>
            </p:nvSpPr>
            <p:spPr bwMode="auto">
              <a:xfrm>
                <a:off x="1066" y="1071"/>
                <a:ext cx="81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6796" name="Line 108"/>
              <p:cNvSpPr>
                <a:spLocks noChangeAspect="1" noChangeShapeType="1"/>
              </p:cNvSpPr>
              <p:nvPr/>
            </p:nvSpPr>
            <p:spPr bwMode="auto">
              <a:xfrm>
                <a:off x="1066" y="1207"/>
                <a:ext cx="81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6797" name="Line 109"/>
              <p:cNvSpPr>
                <a:spLocks noChangeAspect="1" noChangeShapeType="1"/>
              </p:cNvSpPr>
              <p:nvPr/>
            </p:nvSpPr>
            <p:spPr bwMode="auto">
              <a:xfrm>
                <a:off x="1066" y="1344"/>
                <a:ext cx="81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6798" name="Line 110"/>
              <p:cNvSpPr>
                <a:spLocks noChangeAspect="1" noChangeShapeType="1"/>
              </p:cNvSpPr>
              <p:nvPr/>
            </p:nvSpPr>
            <p:spPr bwMode="auto">
              <a:xfrm>
                <a:off x="1066" y="1480"/>
                <a:ext cx="81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6799" name="Line 111"/>
              <p:cNvSpPr>
                <a:spLocks noChangeAspect="1" noChangeShapeType="1"/>
              </p:cNvSpPr>
              <p:nvPr/>
            </p:nvSpPr>
            <p:spPr bwMode="auto">
              <a:xfrm>
                <a:off x="1066" y="1602"/>
                <a:ext cx="81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</p:grpSp>
        <p:sp>
          <p:nvSpPr>
            <p:cNvPr id="116765" name="Text Box 121"/>
            <p:cNvSpPr txBox="1">
              <a:spLocks noChangeAspect="1" noChangeArrowheads="1"/>
            </p:cNvSpPr>
            <p:nvPr/>
          </p:nvSpPr>
          <p:spPr bwMode="auto">
            <a:xfrm>
              <a:off x="3254" y="3030"/>
              <a:ext cx="603" cy="289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lvl1pPr>
                <a:defRPr kumimoji="1"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altLang="ja-JP" sz="1200" b="1">
                  <a:solidFill>
                    <a:srgbClr val="000000"/>
                  </a:solidFill>
                  <a:latin typeface="Times New Roman" charset="0"/>
                </a:rPr>
                <a:t>CPU0</a:t>
              </a:r>
            </a:p>
          </p:txBody>
        </p:sp>
        <p:sp>
          <p:nvSpPr>
            <p:cNvPr id="116766" name="Oval 122"/>
            <p:cNvSpPr>
              <a:spLocks noChangeAspect="1" noChangeArrowheads="1"/>
            </p:cNvSpPr>
            <p:nvPr/>
          </p:nvSpPr>
          <p:spPr bwMode="auto">
            <a:xfrm>
              <a:off x="4663" y="2028"/>
              <a:ext cx="68" cy="68"/>
            </a:xfrm>
            <a:prstGeom prst="ellipse">
              <a:avLst/>
            </a:prstGeom>
            <a:solidFill>
              <a:srgbClr val="CCFF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ja-JP" altLang="en-US">
                <a:solidFill>
                  <a:srgbClr val="000000"/>
                </a:solidFill>
                <a:latin typeface="HGS創英角ﾎﾟｯﾌﾟ体" charset="0"/>
                <a:ea typeface="HGS創英角ﾎﾟｯﾌﾟ体" charset="0"/>
                <a:cs typeface="HGS創英角ﾎﾟｯﾌﾟ体" charset="0"/>
              </a:endParaRPr>
            </a:p>
          </p:txBody>
        </p:sp>
        <p:sp>
          <p:nvSpPr>
            <p:cNvPr id="116767" name="Oval 123"/>
            <p:cNvSpPr>
              <a:spLocks noChangeAspect="1" noChangeArrowheads="1"/>
            </p:cNvSpPr>
            <p:nvPr/>
          </p:nvSpPr>
          <p:spPr bwMode="auto">
            <a:xfrm>
              <a:off x="4792" y="2028"/>
              <a:ext cx="68" cy="68"/>
            </a:xfrm>
            <a:prstGeom prst="ellipse">
              <a:avLst/>
            </a:prstGeom>
            <a:solidFill>
              <a:srgbClr val="CCFF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ja-JP" altLang="en-US">
                <a:solidFill>
                  <a:srgbClr val="000000"/>
                </a:solidFill>
                <a:latin typeface="HGS創英角ﾎﾟｯﾌﾟ体" charset="0"/>
                <a:ea typeface="HGS創英角ﾎﾟｯﾌﾟ体" charset="0"/>
                <a:cs typeface="HGS創英角ﾎﾟｯﾌﾟ体" charset="0"/>
              </a:endParaRPr>
            </a:p>
          </p:txBody>
        </p:sp>
        <p:sp>
          <p:nvSpPr>
            <p:cNvPr id="116768" name="Oval 124"/>
            <p:cNvSpPr>
              <a:spLocks noChangeAspect="1" noChangeArrowheads="1"/>
            </p:cNvSpPr>
            <p:nvPr/>
          </p:nvSpPr>
          <p:spPr bwMode="auto">
            <a:xfrm>
              <a:off x="4928" y="2028"/>
              <a:ext cx="68" cy="6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ja-JP" altLang="en-US">
                <a:solidFill>
                  <a:srgbClr val="000000"/>
                </a:solidFill>
                <a:latin typeface="HGS創英角ﾎﾟｯﾌﾟ体" charset="0"/>
                <a:ea typeface="HGS創英角ﾎﾟｯﾌﾟ体" charset="0"/>
                <a:cs typeface="HGS創英角ﾎﾟｯﾌﾟ体" charset="0"/>
              </a:endParaRPr>
            </a:p>
          </p:txBody>
        </p:sp>
        <p:sp>
          <p:nvSpPr>
            <p:cNvPr id="116769" name="Oval 123"/>
            <p:cNvSpPr>
              <a:spLocks noChangeAspect="1" noChangeArrowheads="1"/>
            </p:cNvSpPr>
            <p:nvPr/>
          </p:nvSpPr>
          <p:spPr bwMode="auto">
            <a:xfrm>
              <a:off x="4928" y="1893"/>
              <a:ext cx="68" cy="68"/>
            </a:xfrm>
            <a:prstGeom prst="ellipse">
              <a:avLst/>
            </a:prstGeom>
            <a:solidFill>
              <a:srgbClr val="CCFF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ja-JP" altLang="en-US">
                <a:solidFill>
                  <a:srgbClr val="000000"/>
                </a:solidFill>
                <a:latin typeface="HGS創英角ﾎﾟｯﾌﾟ体" charset="0"/>
                <a:ea typeface="HGS創英角ﾎﾟｯﾌﾟ体" charset="0"/>
                <a:cs typeface="HGS創英角ﾎﾟｯﾌﾟ体" charset="0"/>
              </a:endParaRPr>
            </a:p>
          </p:txBody>
        </p:sp>
        <p:sp>
          <p:nvSpPr>
            <p:cNvPr id="116770" name="Oval 123"/>
            <p:cNvSpPr>
              <a:spLocks noChangeAspect="1" noChangeArrowheads="1"/>
            </p:cNvSpPr>
            <p:nvPr/>
          </p:nvSpPr>
          <p:spPr bwMode="auto">
            <a:xfrm>
              <a:off x="4928" y="1756"/>
              <a:ext cx="68" cy="68"/>
            </a:xfrm>
            <a:prstGeom prst="ellipse">
              <a:avLst/>
            </a:prstGeom>
            <a:solidFill>
              <a:srgbClr val="CCFF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ja-JP" altLang="en-US">
                <a:solidFill>
                  <a:srgbClr val="000000"/>
                </a:solidFill>
                <a:latin typeface="HGS創英角ﾎﾟｯﾌﾟ体" charset="0"/>
                <a:ea typeface="HGS創英角ﾎﾟｯﾌﾟ体" charset="0"/>
                <a:cs typeface="HGS創英角ﾎﾟｯﾌﾟ体" charset="0"/>
              </a:endParaRPr>
            </a:p>
          </p:txBody>
        </p:sp>
        <p:sp>
          <p:nvSpPr>
            <p:cNvPr id="116771" name="Oval 123"/>
            <p:cNvSpPr>
              <a:spLocks noChangeAspect="1" noChangeArrowheads="1"/>
            </p:cNvSpPr>
            <p:nvPr/>
          </p:nvSpPr>
          <p:spPr bwMode="auto">
            <a:xfrm>
              <a:off x="4928" y="2165"/>
              <a:ext cx="68" cy="68"/>
            </a:xfrm>
            <a:prstGeom prst="ellipse">
              <a:avLst/>
            </a:prstGeom>
            <a:solidFill>
              <a:srgbClr val="CCFF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ja-JP" altLang="en-US">
                <a:solidFill>
                  <a:srgbClr val="000000"/>
                </a:solidFill>
                <a:latin typeface="HGS創英角ﾎﾟｯﾌﾟ体" charset="0"/>
                <a:ea typeface="HGS創英角ﾎﾟｯﾌﾟ体" charset="0"/>
                <a:cs typeface="HGS創英角ﾎﾟｯﾌﾟ体" charset="0"/>
              </a:endParaRPr>
            </a:p>
          </p:txBody>
        </p:sp>
        <p:sp>
          <p:nvSpPr>
            <p:cNvPr id="116772" name="Oval 123"/>
            <p:cNvSpPr>
              <a:spLocks noChangeAspect="1" noChangeArrowheads="1"/>
            </p:cNvSpPr>
            <p:nvPr/>
          </p:nvSpPr>
          <p:spPr bwMode="auto">
            <a:xfrm>
              <a:off x="4930" y="2300"/>
              <a:ext cx="68" cy="68"/>
            </a:xfrm>
            <a:prstGeom prst="ellipse">
              <a:avLst/>
            </a:prstGeom>
            <a:solidFill>
              <a:srgbClr val="CCFF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ja-JP" altLang="en-US">
                <a:solidFill>
                  <a:srgbClr val="000000"/>
                </a:solidFill>
                <a:latin typeface="HGS創英角ﾎﾟｯﾌﾟ体" charset="0"/>
                <a:ea typeface="HGS創英角ﾎﾟｯﾌﾟ体" charset="0"/>
                <a:cs typeface="HGS創英角ﾎﾟｯﾌﾟ体" charset="0"/>
              </a:endParaRPr>
            </a:p>
          </p:txBody>
        </p:sp>
        <p:sp>
          <p:nvSpPr>
            <p:cNvPr id="116773" name="Oval 123"/>
            <p:cNvSpPr>
              <a:spLocks noChangeAspect="1" noChangeArrowheads="1"/>
            </p:cNvSpPr>
            <p:nvPr/>
          </p:nvSpPr>
          <p:spPr bwMode="auto">
            <a:xfrm>
              <a:off x="4930" y="2437"/>
              <a:ext cx="68" cy="68"/>
            </a:xfrm>
            <a:prstGeom prst="ellipse">
              <a:avLst/>
            </a:prstGeom>
            <a:solidFill>
              <a:srgbClr val="CCFF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ja-JP" altLang="en-US">
                <a:solidFill>
                  <a:srgbClr val="000000"/>
                </a:solidFill>
                <a:latin typeface="HGS創英角ﾎﾟｯﾌﾟ体" charset="0"/>
                <a:ea typeface="HGS創英角ﾎﾟｯﾌﾟ体" charset="0"/>
                <a:cs typeface="HGS創英角ﾎﾟｯﾌﾟ体" charset="0"/>
              </a:endParaRPr>
            </a:p>
          </p:txBody>
        </p:sp>
        <p:sp>
          <p:nvSpPr>
            <p:cNvPr id="116774" name="Oval 123"/>
            <p:cNvSpPr>
              <a:spLocks noChangeAspect="1" noChangeArrowheads="1"/>
            </p:cNvSpPr>
            <p:nvPr/>
          </p:nvSpPr>
          <p:spPr bwMode="auto">
            <a:xfrm>
              <a:off x="5064" y="2029"/>
              <a:ext cx="68" cy="68"/>
            </a:xfrm>
            <a:prstGeom prst="ellipse">
              <a:avLst/>
            </a:prstGeom>
            <a:solidFill>
              <a:srgbClr val="CCFF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ja-JP" altLang="en-US">
                <a:solidFill>
                  <a:srgbClr val="000000"/>
                </a:solidFill>
                <a:latin typeface="HGS創英角ﾎﾟｯﾌﾟ体" charset="0"/>
                <a:ea typeface="HGS創英角ﾎﾟｯﾌﾟ体" charset="0"/>
                <a:cs typeface="HGS創英角ﾎﾟｯﾌﾟ体" charset="0"/>
              </a:endParaRPr>
            </a:p>
          </p:txBody>
        </p:sp>
        <p:sp>
          <p:nvSpPr>
            <p:cNvPr id="116775" name="Oval 123"/>
            <p:cNvSpPr>
              <a:spLocks noChangeAspect="1" noChangeArrowheads="1"/>
            </p:cNvSpPr>
            <p:nvPr/>
          </p:nvSpPr>
          <p:spPr bwMode="auto">
            <a:xfrm>
              <a:off x="5203" y="2029"/>
              <a:ext cx="68" cy="68"/>
            </a:xfrm>
            <a:prstGeom prst="ellipse">
              <a:avLst/>
            </a:prstGeom>
            <a:solidFill>
              <a:srgbClr val="CCFF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ja-JP" altLang="en-US">
                <a:solidFill>
                  <a:srgbClr val="000000"/>
                </a:solidFill>
                <a:latin typeface="HGS創英角ﾎﾟｯﾌﾟ体" charset="0"/>
                <a:ea typeface="HGS創英角ﾎﾟｯﾌﾟ体" charset="0"/>
                <a:cs typeface="HGS創英角ﾎﾟｯﾌﾟ体" charset="0"/>
              </a:endParaRPr>
            </a:p>
          </p:txBody>
        </p:sp>
        <p:sp>
          <p:nvSpPr>
            <p:cNvPr id="116776" name="Oval 123"/>
            <p:cNvSpPr>
              <a:spLocks noChangeAspect="1" noChangeArrowheads="1"/>
            </p:cNvSpPr>
            <p:nvPr/>
          </p:nvSpPr>
          <p:spPr bwMode="auto">
            <a:xfrm>
              <a:off x="5339" y="2029"/>
              <a:ext cx="68" cy="68"/>
            </a:xfrm>
            <a:prstGeom prst="ellipse">
              <a:avLst/>
            </a:prstGeom>
            <a:solidFill>
              <a:srgbClr val="CCFF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ja-JP" altLang="en-US">
                <a:solidFill>
                  <a:srgbClr val="000000"/>
                </a:solidFill>
                <a:latin typeface="HGS創英角ﾎﾟｯﾌﾟ体" charset="0"/>
                <a:ea typeface="HGS創英角ﾎﾟｯﾌﾟ体" charset="0"/>
                <a:cs typeface="HGS創英角ﾎﾟｯﾌﾟ体" charset="0"/>
              </a:endParaRPr>
            </a:p>
          </p:txBody>
        </p:sp>
        <p:sp>
          <p:nvSpPr>
            <p:cNvPr id="116777" name="Oval 123"/>
            <p:cNvSpPr>
              <a:spLocks noChangeAspect="1" noChangeArrowheads="1"/>
            </p:cNvSpPr>
            <p:nvPr/>
          </p:nvSpPr>
          <p:spPr bwMode="auto">
            <a:xfrm>
              <a:off x="4928" y="1618"/>
              <a:ext cx="68" cy="68"/>
            </a:xfrm>
            <a:prstGeom prst="ellipse">
              <a:avLst/>
            </a:prstGeom>
            <a:solidFill>
              <a:srgbClr val="CCFF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ja-JP" altLang="en-US">
                <a:solidFill>
                  <a:srgbClr val="000000"/>
                </a:solidFill>
                <a:latin typeface="HGS創英角ﾎﾟｯﾌﾟ体" charset="0"/>
                <a:ea typeface="HGS創英角ﾎﾟｯﾌﾟ体" charset="0"/>
                <a:cs typeface="HGS創英角ﾎﾟｯﾌﾟ体" charset="0"/>
              </a:endParaRPr>
            </a:p>
          </p:txBody>
        </p:sp>
        <p:sp>
          <p:nvSpPr>
            <p:cNvPr id="116778" name="Oval 123"/>
            <p:cNvSpPr>
              <a:spLocks noChangeAspect="1" noChangeArrowheads="1"/>
            </p:cNvSpPr>
            <p:nvPr/>
          </p:nvSpPr>
          <p:spPr bwMode="auto">
            <a:xfrm>
              <a:off x="4522" y="2029"/>
              <a:ext cx="68" cy="68"/>
            </a:xfrm>
            <a:prstGeom prst="ellipse">
              <a:avLst/>
            </a:prstGeom>
            <a:solidFill>
              <a:srgbClr val="CCFF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ja-JP" altLang="en-US">
                <a:solidFill>
                  <a:srgbClr val="000000"/>
                </a:solidFill>
                <a:latin typeface="HGS創英角ﾎﾟｯﾌﾟ体" charset="0"/>
                <a:ea typeface="HGS創英角ﾎﾟｯﾌﾟ体" charset="0"/>
                <a:cs typeface="HGS創英角ﾎﾟｯﾌﾟ体" charset="0"/>
              </a:endParaRPr>
            </a:p>
          </p:txBody>
        </p:sp>
        <p:sp>
          <p:nvSpPr>
            <p:cNvPr id="116779" name="Text Box 121"/>
            <p:cNvSpPr txBox="1">
              <a:spLocks noChangeAspect="1" noChangeArrowheads="1"/>
            </p:cNvSpPr>
            <p:nvPr/>
          </p:nvSpPr>
          <p:spPr bwMode="auto">
            <a:xfrm>
              <a:off x="5201" y="1422"/>
              <a:ext cx="603" cy="289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lvl1pPr>
                <a:defRPr kumimoji="1"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altLang="ja-JP" sz="1200" b="1">
                  <a:solidFill>
                    <a:srgbClr val="000000"/>
                  </a:solidFill>
                  <a:latin typeface="Times New Roman" charset="0"/>
                </a:rPr>
                <a:t>CPU8</a:t>
              </a:r>
            </a:p>
          </p:txBody>
        </p:sp>
        <p:sp>
          <p:nvSpPr>
            <p:cNvPr id="116780" name="Text Box 121"/>
            <p:cNvSpPr txBox="1">
              <a:spLocks noChangeAspect="1" noChangeArrowheads="1"/>
            </p:cNvSpPr>
            <p:nvPr/>
          </p:nvSpPr>
          <p:spPr bwMode="auto">
            <a:xfrm>
              <a:off x="4046" y="1422"/>
              <a:ext cx="608" cy="289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lvl1pPr>
                <a:defRPr kumimoji="1"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altLang="ja-JP" sz="1200" b="1">
                  <a:solidFill>
                    <a:srgbClr val="000000"/>
                  </a:solidFill>
                  <a:latin typeface="Times New Roman" charset="0"/>
                </a:rPr>
                <a:t>CPU7</a:t>
              </a:r>
            </a:p>
          </p:txBody>
        </p:sp>
        <p:sp>
          <p:nvSpPr>
            <p:cNvPr id="116781" name="Text Box 121"/>
            <p:cNvSpPr txBox="1">
              <a:spLocks noChangeAspect="1" noChangeArrowheads="1"/>
            </p:cNvSpPr>
            <p:nvPr/>
          </p:nvSpPr>
          <p:spPr bwMode="auto">
            <a:xfrm>
              <a:off x="3237" y="1426"/>
              <a:ext cx="603" cy="289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lvl1pPr>
                <a:defRPr kumimoji="1"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altLang="ja-JP" sz="1200" b="1">
                  <a:solidFill>
                    <a:srgbClr val="000000"/>
                  </a:solidFill>
                  <a:latin typeface="Times New Roman" charset="0"/>
                </a:rPr>
                <a:t>CPU6</a:t>
              </a:r>
            </a:p>
          </p:txBody>
        </p:sp>
        <p:sp>
          <p:nvSpPr>
            <p:cNvPr id="116782" name="Text Box 121"/>
            <p:cNvSpPr txBox="1">
              <a:spLocks noChangeAspect="1" noChangeArrowheads="1"/>
            </p:cNvSpPr>
            <p:nvPr/>
          </p:nvSpPr>
          <p:spPr bwMode="auto">
            <a:xfrm>
              <a:off x="5201" y="2238"/>
              <a:ext cx="603" cy="289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lvl1pPr>
                <a:defRPr kumimoji="1"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altLang="ja-JP" sz="1200" b="1">
                  <a:solidFill>
                    <a:srgbClr val="000000"/>
                  </a:solidFill>
                  <a:latin typeface="Times New Roman" charset="0"/>
                </a:rPr>
                <a:t>CPU5</a:t>
              </a:r>
            </a:p>
          </p:txBody>
        </p:sp>
        <p:sp>
          <p:nvSpPr>
            <p:cNvPr id="116783" name="Text Box 121"/>
            <p:cNvSpPr txBox="1">
              <a:spLocks noChangeAspect="1" noChangeArrowheads="1"/>
            </p:cNvSpPr>
            <p:nvPr/>
          </p:nvSpPr>
          <p:spPr bwMode="auto">
            <a:xfrm>
              <a:off x="4041" y="2231"/>
              <a:ext cx="608" cy="289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lvl1pPr>
                <a:defRPr kumimoji="1"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altLang="ja-JP" sz="1200" b="1">
                  <a:solidFill>
                    <a:srgbClr val="000000"/>
                  </a:solidFill>
                  <a:latin typeface="Times New Roman" charset="0"/>
                </a:rPr>
                <a:t>CPU4</a:t>
              </a:r>
            </a:p>
          </p:txBody>
        </p:sp>
        <p:sp>
          <p:nvSpPr>
            <p:cNvPr id="116784" name="Text Box 121"/>
            <p:cNvSpPr txBox="1">
              <a:spLocks noChangeAspect="1" noChangeArrowheads="1"/>
            </p:cNvSpPr>
            <p:nvPr/>
          </p:nvSpPr>
          <p:spPr bwMode="auto">
            <a:xfrm>
              <a:off x="3256" y="2231"/>
              <a:ext cx="603" cy="289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lvl1pPr>
                <a:defRPr kumimoji="1"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altLang="ja-JP" sz="1200" b="1">
                  <a:solidFill>
                    <a:srgbClr val="000000"/>
                  </a:solidFill>
                  <a:latin typeface="Times New Roman" charset="0"/>
                </a:rPr>
                <a:t>CPU3</a:t>
              </a:r>
            </a:p>
          </p:txBody>
        </p:sp>
        <p:sp>
          <p:nvSpPr>
            <p:cNvPr id="116785" name="Text Box 121"/>
            <p:cNvSpPr txBox="1">
              <a:spLocks noChangeAspect="1" noChangeArrowheads="1"/>
            </p:cNvSpPr>
            <p:nvPr/>
          </p:nvSpPr>
          <p:spPr bwMode="auto">
            <a:xfrm>
              <a:off x="4861" y="3049"/>
              <a:ext cx="603" cy="289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lvl1pPr>
                <a:defRPr kumimoji="1"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altLang="ja-JP" sz="1200" b="1">
                  <a:solidFill>
                    <a:srgbClr val="000000"/>
                  </a:solidFill>
                  <a:latin typeface="Times New Roman" charset="0"/>
                </a:rPr>
                <a:t>CPU2</a:t>
              </a:r>
            </a:p>
          </p:txBody>
        </p:sp>
        <p:sp>
          <p:nvSpPr>
            <p:cNvPr id="116786" name="Text Box 121"/>
            <p:cNvSpPr txBox="1">
              <a:spLocks noChangeAspect="1" noChangeArrowheads="1"/>
            </p:cNvSpPr>
            <p:nvPr/>
          </p:nvSpPr>
          <p:spPr bwMode="auto">
            <a:xfrm>
              <a:off x="4046" y="3049"/>
              <a:ext cx="603" cy="289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lvl1pPr>
                <a:defRPr kumimoji="1"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altLang="ja-JP" sz="1200" b="1">
                  <a:solidFill>
                    <a:srgbClr val="000000"/>
                  </a:solidFill>
                  <a:latin typeface="Times New Roman" charset="0"/>
                </a:rPr>
                <a:t>CPU1</a:t>
              </a:r>
            </a:p>
          </p:txBody>
        </p:sp>
        <p:sp>
          <p:nvSpPr>
            <p:cNvPr id="116787" name="Oval 162"/>
            <p:cNvSpPr>
              <a:spLocks noChangeAspect="1" noChangeArrowheads="1"/>
            </p:cNvSpPr>
            <p:nvPr/>
          </p:nvSpPr>
          <p:spPr bwMode="auto">
            <a:xfrm>
              <a:off x="4468" y="1933"/>
              <a:ext cx="454" cy="227"/>
            </a:xfrm>
            <a:prstGeom prst="ellipse">
              <a:avLst/>
            </a:prstGeom>
            <a:noFill/>
            <a:ln w="9525">
              <a:solidFill>
                <a:srgbClr val="FF66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ja-JP" altLang="en-US">
                <a:latin typeface="HGS創英角ﾎﾟｯﾌﾟ体" charset="0"/>
                <a:ea typeface="HGS創英角ﾎﾟｯﾌﾟ体" charset="0"/>
                <a:cs typeface="HGS創英角ﾎﾟｯﾌﾟ体" charset="0"/>
              </a:endParaRPr>
            </a:p>
          </p:txBody>
        </p:sp>
        <p:sp>
          <p:nvSpPr>
            <p:cNvPr id="116788" name="Oval 163"/>
            <p:cNvSpPr>
              <a:spLocks noChangeAspect="1" noChangeArrowheads="1"/>
            </p:cNvSpPr>
            <p:nvPr/>
          </p:nvSpPr>
          <p:spPr bwMode="auto">
            <a:xfrm rot="-5400000">
              <a:off x="4717" y="2228"/>
              <a:ext cx="454" cy="227"/>
            </a:xfrm>
            <a:prstGeom prst="ellipse">
              <a:avLst/>
            </a:prstGeom>
            <a:noFill/>
            <a:ln w="9525">
              <a:solidFill>
                <a:srgbClr val="FF66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ot="10800000" wrap="none" anchor="ctr"/>
            <a:lstStyle/>
            <a:p>
              <a:endParaRPr lang="ja-JP" altLang="en-US">
                <a:latin typeface="HGS創英角ﾎﾟｯﾌﾟ体" charset="0"/>
                <a:ea typeface="HGS創英角ﾎﾟｯﾌﾟ体" charset="0"/>
                <a:cs typeface="HGS創英角ﾎﾟｯﾌﾟ体" charset="0"/>
              </a:endParaRPr>
            </a:p>
          </p:txBody>
        </p:sp>
      </p:grpSp>
      <p:sp>
        <p:nvSpPr>
          <p:cNvPr id="116744" name="テキスト ボックス 2"/>
          <p:cNvSpPr txBox="1">
            <a:spLocks noChangeArrowheads="1"/>
          </p:cNvSpPr>
          <p:nvPr/>
        </p:nvSpPr>
        <p:spPr bwMode="auto">
          <a:xfrm>
            <a:off x="3203575" y="4005163"/>
            <a:ext cx="5735638" cy="203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285750" indent="-28575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Font typeface="Wingdings" charset="0"/>
              <a:buChar char="u"/>
            </a:pPr>
            <a:r>
              <a:rPr lang="en-US" altLang="ja-JP" sz="1800">
                <a:solidFill>
                  <a:srgbClr val="3366FF"/>
                </a:solidFill>
              </a:rPr>
              <a:t>MPI ( Message-Passing Interface ) library</a:t>
            </a:r>
          </a:p>
          <a:p>
            <a:pPr lvl="1"/>
            <a:r>
              <a:rPr lang="en-US" altLang="ja-JP" sz="1800"/>
              <a:t>MPI_ISEND, MPI_IRECV → </a:t>
            </a:r>
            <a:r>
              <a:rPr lang="en-US" altLang="ja-JP" sz="1800">
                <a:solidFill>
                  <a:srgbClr val="CC3300"/>
                </a:solidFill>
              </a:rPr>
              <a:t>finite-difference </a:t>
            </a:r>
            <a:r>
              <a:rPr lang="en-US" altLang="ja-JP" sz="1800"/>
              <a:t>calc.</a:t>
            </a:r>
          </a:p>
          <a:p>
            <a:r>
              <a:rPr lang="en-US" altLang="ja-JP" sz="1800"/>
              <a:t>        MPI_ALLREDUCE → </a:t>
            </a:r>
            <a:r>
              <a:rPr lang="en-US" altLang="ja-JP" sz="1800">
                <a:solidFill>
                  <a:srgbClr val="CC3300"/>
                </a:solidFill>
              </a:rPr>
              <a:t>global summation</a:t>
            </a:r>
          </a:p>
          <a:p>
            <a:pPr>
              <a:buFont typeface="Wingdings" charset="0"/>
              <a:buChar char="u"/>
            </a:pPr>
            <a:endParaRPr lang="en-US" altLang="ja-JP" sz="1800"/>
          </a:p>
          <a:p>
            <a:pPr>
              <a:buFont typeface="Wingdings" charset="0"/>
              <a:buChar char="u"/>
            </a:pPr>
            <a:r>
              <a:rPr lang="en-US" altLang="ja-JP" sz="1800">
                <a:solidFill>
                  <a:srgbClr val="3366FF"/>
                </a:solidFill>
              </a:rPr>
              <a:t>OpenMP</a:t>
            </a:r>
          </a:p>
          <a:p>
            <a:pPr lvl="1"/>
            <a:r>
              <a:rPr lang="en-US" altLang="ja-JP" sz="1800"/>
              <a:t>Further grid parallelization (within each node)</a:t>
            </a:r>
          </a:p>
          <a:p>
            <a:pPr lvl="1"/>
            <a:r>
              <a:rPr lang="en-US" altLang="ja-JP" sz="1800"/>
              <a:t>is performed by multi-thread parallel</a:t>
            </a:r>
          </a:p>
        </p:txBody>
      </p:sp>
      <p:sp>
        <p:nvSpPr>
          <p:cNvPr id="3" name="テキスト ボックス 2"/>
          <p:cNvSpPr txBox="1"/>
          <p:nvPr/>
        </p:nvSpPr>
        <p:spPr>
          <a:xfrm>
            <a:off x="3539882" y="6381328"/>
            <a:ext cx="25442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「京」＝</a:t>
            </a:r>
            <a:r>
              <a:rPr lang="ja-JP" altLang="en-US" dirty="0" smtClean="0"/>
              <a:t>１</a:t>
            </a:r>
            <a:r>
              <a:rPr kumimoji="1" lang="ja-JP" altLang="en-US" dirty="0" smtClean="0"/>
              <a:t>ノード１</a:t>
            </a:r>
            <a:r>
              <a:rPr kumimoji="1" lang="en-US" altLang="ja-JP" dirty="0" smtClean="0"/>
              <a:t>CPU(8</a:t>
            </a:r>
            <a:r>
              <a:rPr kumimoji="1" lang="ja-JP" altLang="en-US" dirty="0" smtClean="0"/>
              <a:t>コア</a:t>
            </a:r>
            <a:r>
              <a:rPr kumimoji="1" lang="en-US" altLang="ja-JP" dirty="0" smtClean="0"/>
              <a:t>)</a:t>
            </a:r>
          </a:p>
        </p:txBody>
      </p:sp>
      <p:sp>
        <p:nvSpPr>
          <p:cNvPr id="143" name="Text Box 4"/>
          <p:cNvSpPr txBox="1">
            <a:spLocks noChangeArrowheads="1"/>
          </p:cNvSpPr>
          <p:nvPr/>
        </p:nvSpPr>
        <p:spPr bwMode="auto">
          <a:xfrm>
            <a:off x="5434509" y="919957"/>
            <a:ext cx="3776662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9pPr>
          </a:lstStyle>
          <a:p>
            <a:pPr eaLnBrk="1" hangingPunct="1">
              <a:defRPr/>
            </a:pPr>
            <a:r>
              <a:rPr lang="en-US" altLang="ja-JP" sz="1200" dirty="0">
                <a:latin typeface="+mn-lt"/>
                <a:ea typeface="HGS創英角ﾎﾟｯﾌﾟ体" pitchFamily="50" charset="-128"/>
                <a:cs typeface="+mn-cs"/>
              </a:rPr>
              <a:t>J</a:t>
            </a:r>
            <a:r>
              <a:rPr lang="en-US" altLang="ja-JP" sz="1200" dirty="0" smtClean="0">
                <a:latin typeface="+mn-lt"/>
                <a:ea typeface="HGS創英角ﾎﾟｯﾌﾟ体" pitchFamily="50" charset="-128"/>
                <a:cs typeface="+mn-cs"/>
              </a:rPr>
              <a:t>. </a:t>
            </a:r>
            <a:r>
              <a:rPr lang="en-US" altLang="ja-JP" sz="1200" dirty="0">
                <a:latin typeface="+mn-lt"/>
                <a:ea typeface="HGS創英角ﾎﾟｯﾌﾟ体" pitchFamily="50" charset="-128"/>
                <a:cs typeface="+mn-cs"/>
              </a:rPr>
              <a:t>R</a:t>
            </a:r>
            <a:r>
              <a:rPr lang="en-US" altLang="ja-JP" sz="1200" dirty="0" smtClean="0">
                <a:latin typeface="+mn-lt"/>
                <a:ea typeface="HGS創英角ﾎﾟｯﾌﾟ体" pitchFamily="50" charset="-128"/>
                <a:cs typeface="+mn-cs"/>
              </a:rPr>
              <a:t>. </a:t>
            </a:r>
            <a:r>
              <a:rPr lang="en-US" altLang="ja-JP" sz="1200" dirty="0" err="1" smtClean="0">
                <a:latin typeface="+mn-lt"/>
                <a:ea typeface="HGS創英角ﾎﾟｯﾌﾟ体" pitchFamily="50" charset="-128"/>
                <a:cs typeface="+mn-cs"/>
              </a:rPr>
              <a:t>Chelikowsky</a:t>
            </a:r>
            <a:r>
              <a:rPr lang="en-US" altLang="ja-JP" sz="1200" dirty="0" smtClean="0">
                <a:latin typeface="+mn-lt"/>
                <a:ea typeface="HGS創英角ﾎﾟｯﾌﾟ体" pitchFamily="50" charset="-128"/>
                <a:cs typeface="+mn-cs"/>
              </a:rPr>
              <a:t> </a:t>
            </a:r>
            <a:r>
              <a:rPr lang="en-US" altLang="ja-JP" sz="1200" i="1" dirty="0">
                <a:latin typeface="+mn-lt"/>
                <a:ea typeface="HGS創英角ﾎﾟｯﾌﾟ体" pitchFamily="50" charset="-128"/>
                <a:cs typeface="+mn-cs"/>
              </a:rPr>
              <a:t>et al</a:t>
            </a:r>
            <a:r>
              <a:rPr lang="en-US" altLang="ja-JP" sz="1200" dirty="0">
                <a:latin typeface="+mn-lt"/>
                <a:ea typeface="HGS創英角ﾎﾟｯﾌﾟ体" pitchFamily="50" charset="-128"/>
                <a:cs typeface="+mn-cs"/>
              </a:rPr>
              <a:t>., </a:t>
            </a:r>
            <a:r>
              <a:rPr lang="en-US" altLang="ja-JP" sz="1200" dirty="0" smtClean="0">
                <a:latin typeface="+mn-lt"/>
                <a:ea typeface="HGS創英角ﾎﾟｯﾌﾟ体" pitchFamily="50" charset="-128"/>
                <a:cs typeface="+mn-cs"/>
              </a:rPr>
              <a:t>Phys. Rev. B50, 11355 (1994). </a:t>
            </a:r>
            <a:endParaRPr lang="en-US" altLang="ja-JP" sz="1200" dirty="0">
              <a:latin typeface="+mn-lt"/>
              <a:ea typeface="HGS創英角ﾎﾟｯﾌﾟ体" pitchFamily="50" charset="-128"/>
              <a:cs typeface="+mn-cs"/>
            </a:endParaRPr>
          </a:p>
        </p:txBody>
      </p:sp>
      <p:sp>
        <p:nvSpPr>
          <p:cNvPr id="144" name="Text Box 4"/>
          <p:cNvSpPr txBox="1">
            <a:spLocks noChangeArrowheads="1"/>
          </p:cNvSpPr>
          <p:nvPr/>
        </p:nvSpPr>
        <p:spPr bwMode="auto">
          <a:xfrm>
            <a:off x="5436096" y="1124744"/>
            <a:ext cx="344487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9pPr>
          </a:lstStyle>
          <a:p>
            <a:pPr eaLnBrk="1" hangingPunct="1">
              <a:defRPr/>
            </a:pPr>
            <a:r>
              <a:rPr lang="en-US" altLang="ja-JP" sz="1200" dirty="0">
                <a:latin typeface="+mn-lt"/>
                <a:ea typeface="HGS創英角ﾎﾟｯﾌﾟ体" pitchFamily="50" charset="-128"/>
                <a:cs typeface="+mn-cs"/>
              </a:rPr>
              <a:t>J.-I. Iwata </a:t>
            </a:r>
            <a:r>
              <a:rPr lang="en-US" altLang="ja-JP" sz="1200" i="1" dirty="0">
                <a:latin typeface="+mn-lt"/>
                <a:ea typeface="HGS創英角ﾎﾟｯﾌﾟ体" pitchFamily="50" charset="-128"/>
                <a:cs typeface="+mn-cs"/>
              </a:rPr>
              <a:t>et al</a:t>
            </a:r>
            <a:r>
              <a:rPr lang="en-US" altLang="ja-JP" sz="1200" dirty="0">
                <a:latin typeface="+mn-lt"/>
                <a:ea typeface="HGS創英角ﾎﾟｯﾌﾟ体" pitchFamily="50" charset="-128"/>
                <a:cs typeface="+mn-cs"/>
              </a:rPr>
              <a:t>., J. Comp. Phys. </a:t>
            </a:r>
            <a:r>
              <a:rPr lang="en-US" altLang="ja-JP" sz="1200" dirty="0" smtClean="0">
                <a:latin typeface="+mn-lt"/>
                <a:ea typeface="HGS創英角ﾎﾟｯﾌﾟ体" pitchFamily="50" charset="-128"/>
                <a:cs typeface="+mn-cs"/>
              </a:rPr>
              <a:t>229, 2339 (</a:t>
            </a:r>
            <a:r>
              <a:rPr lang="en-US" altLang="ja-JP" sz="1200" dirty="0">
                <a:latin typeface="+mn-lt"/>
                <a:ea typeface="HGS創英角ﾎﾟｯﾌﾟ体" pitchFamily="50" charset="-128"/>
                <a:cs typeface="+mn-cs"/>
              </a:rPr>
              <a:t>2010</a:t>
            </a:r>
            <a:r>
              <a:rPr lang="en-US" altLang="ja-JP" sz="1200" dirty="0" smtClean="0">
                <a:latin typeface="+mn-lt"/>
                <a:ea typeface="HGS創英角ﾎﾟｯﾌﾟ体" pitchFamily="50" charset="-128"/>
                <a:cs typeface="+mn-cs"/>
              </a:rPr>
              <a:t>). </a:t>
            </a:r>
            <a:endParaRPr lang="en-US" altLang="ja-JP" sz="1200" dirty="0">
              <a:latin typeface="+mn-lt"/>
              <a:ea typeface="HGS創英角ﾎﾟｯﾌﾟ体" pitchFamily="50" charset="-128"/>
              <a:cs typeface="+mn-cs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Rectangle 2"/>
          <p:cNvSpPr>
            <a:spLocks noGrp="1" noChangeArrowheads="1"/>
          </p:cNvSpPr>
          <p:nvPr>
            <p:ph type="ctrTitle"/>
          </p:nvPr>
        </p:nvSpPr>
        <p:spPr>
          <a:effectLst>
            <a:outerShdw blurRad="63500" dist="38099" dir="2700000" algn="ctr" rotWithShape="0">
              <a:schemeClr val="tx1">
                <a:alpha val="74997"/>
              </a:schemeClr>
            </a:outerShdw>
          </a:effectLst>
        </p:spPr>
        <p:txBody>
          <a:bodyPr/>
          <a:lstStyle/>
          <a:p>
            <a:pPr>
              <a:defRPr/>
            </a:pPr>
            <a:r>
              <a:rPr lang="ja-JP" altLang="en-US">
                <a:latin typeface="Arial" charset="0"/>
                <a:ea typeface="ＭＳ Ｐゴシック" charset="0"/>
                <a:cs typeface="ＭＳ Ｐゴシック" charset="0"/>
              </a:rPr>
              <a:t>密度汎関数理論</a:t>
            </a:r>
          </a:p>
        </p:txBody>
      </p:sp>
      <p:sp>
        <p:nvSpPr>
          <p:cNvPr id="2" name="サブタイトル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>
              <a:defRPr/>
            </a:pPr>
            <a:endParaRPr lang="ja-JP" alt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角丸四角形 66"/>
          <p:cNvSpPr/>
          <p:nvPr/>
        </p:nvSpPr>
        <p:spPr>
          <a:xfrm>
            <a:off x="557213" y="4970463"/>
            <a:ext cx="8008937" cy="1554162"/>
          </a:xfrm>
          <a:prstGeom prst="roundRect">
            <a:avLst>
              <a:gd name="adj" fmla="val 11118"/>
            </a:avLst>
          </a:prstGeom>
          <a:solidFill>
            <a:schemeClr val="bg1"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ja-JP" altLang="en-US"/>
          </a:p>
        </p:txBody>
      </p:sp>
      <p:sp>
        <p:nvSpPr>
          <p:cNvPr id="66" name="角丸四角形 65"/>
          <p:cNvSpPr/>
          <p:nvPr/>
        </p:nvSpPr>
        <p:spPr>
          <a:xfrm>
            <a:off x="595313" y="4232275"/>
            <a:ext cx="8008937" cy="508000"/>
          </a:xfrm>
          <a:prstGeom prst="roundRect">
            <a:avLst/>
          </a:prstGeom>
          <a:solidFill>
            <a:schemeClr val="bg1"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ja-JP" altLang="en-US"/>
          </a:p>
        </p:txBody>
      </p:sp>
      <p:sp>
        <p:nvSpPr>
          <p:cNvPr id="65" name="角丸四角形 64"/>
          <p:cNvSpPr/>
          <p:nvPr/>
        </p:nvSpPr>
        <p:spPr>
          <a:xfrm>
            <a:off x="595313" y="3284538"/>
            <a:ext cx="8008937" cy="681037"/>
          </a:xfrm>
          <a:prstGeom prst="roundRect">
            <a:avLst/>
          </a:prstGeom>
          <a:solidFill>
            <a:schemeClr val="bg1"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ja-JP" altLang="en-US"/>
          </a:p>
        </p:txBody>
      </p:sp>
      <p:sp>
        <p:nvSpPr>
          <p:cNvPr id="48" name="角丸四角形 47"/>
          <p:cNvSpPr/>
          <p:nvPr/>
        </p:nvSpPr>
        <p:spPr>
          <a:xfrm>
            <a:off x="595313" y="2017713"/>
            <a:ext cx="8008937" cy="979487"/>
          </a:xfrm>
          <a:prstGeom prst="roundRect">
            <a:avLst/>
          </a:prstGeom>
          <a:solidFill>
            <a:schemeClr val="bg1"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ja-JP" altLang="en-US"/>
          </a:p>
        </p:txBody>
      </p:sp>
      <p:sp>
        <p:nvSpPr>
          <p:cNvPr id="111621" name="テキスト ボックス 1"/>
          <p:cNvSpPr txBox="1">
            <a:spLocks noChangeArrowheads="1"/>
          </p:cNvSpPr>
          <p:nvPr/>
        </p:nvSpPr>
        <p:spPr bwMode="auto">
          <a:xfrm>
            <a:off x="738188" y="2355850"/>
            <a:ext cx="39433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altLang="ja-JP" sz="2000">
                <a:solidFill>
                  <a:srgbClr val="002060"/>
                </a:solidFill>
              </a:rPr>
              <a:t>( CG ) Conjugate-Gradient method </a:t>
            </a:r>
            <a:endParaRPr lang="ja-JP" altLang="en-US" sz="2000">
              <a:solidFill>
                <a:srgbClr val="002060"/>
              </a:solidFill>
            </a:endParaRPr>
          </a:p>
        </p:txBody>
      </p:sp>
      <p:sp>
        <p:nvSpPr>
          <p:cNvPr id="111622" name="テキスト ボックス 6"/>
          <p:cNvSpPr txBox="1">
            <a:spLocks noChangeArrowheads="1"/>
          </p:cNvSpPr>
          <p:nvPr/>
        </p:nvSpPr>
        <p:spPr bwMode="auto">
          <a:xfrm>
            <a:off x="738188" y="3433763"/>
            <a:ext cx="602773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altLang="ja-JP" sz="2000">
                <a:solidFill>
                  <a:srgbClr val="002060"/>
                </a:solidFill>
              </a:rPr>
              <a:t>( GS ) Ortho-normalization by Gram-Schmidt method</a:t>
            </a:r>
            <a:endParaRPr lang="ja-JP" altLang="en-US" sz="2000">
              <a:solidFill>
                <a:srgbClr val="002060"/>
              </a:solidFill>
            </a:endParaRPr>
          </a:p>
        </p:txBody>
      </p:sp>
      <p:sp>
        <p:nvSpPr>
          <p:cNvPr id="111623" name="テキスト ボックス 7"/>
          <p:cNvSpPr txBox="1">
            <a:spLocks noChangeArrowheads="1"/>
          </p:cNvSpPr>
          <p:nvPr/>
        </p:nvSpPr>
        <p:spPr bwMode="auto">
          <a:xfrm>
            <a:off x="738188" y="5110163"/>
            <a:ext cx="371633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altLang="ja-JP" sz="2000">
                <a:solidFill>
                  <a:srgbClr val="002060"/>
                </a:solidFill>
              </a:rPr>
              <a:t>( SD ) Subspace Diagonalization </a:t>
            </a:r>
            <a:endParaRPr lang="ja-JP" altLang="en-US" sz="2000">
              <a:solidFill>
                <a:srgbClr val="002060"/>
              </a:solidFill>
            </a:endParaRPr>
          </a:p>
        </p:txBody>
      </p:sp>
      <p:sp>
        <p:nvSpPr>
          <p:cNvPr id="111624" name="テキスト ボックス 8"/>
          <p:cNvSpPr txBox="1">
            <a:spLocks noChangeArrowheads="1"/>
          </p:cNvSpPr>
          <p:nvPr/>
        </p:nvSpPr>
        <p:spPr bwMode="auto">
          <a:xfrm>
            <a:off x="738188" y="4298950"/>
            <a:ext cx="341471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altLang="ja-JP" sz="2000">
                <a:solidFill>
                  <a:srgbClr val="002060"/>
                </a:solidFill>
              </a:rPr>
              <a:t>Density and potential update </a:t>
            </a:r>
            <a:endParaRPr lang="ja-JP" altLang="en-US" sz="2000">
              <a:solidFill>
                <a:srgbClr val="002060"/>
              </a:solidFill>
            </a:endParaRPr>
          </a:p>
        </p:txBody>
      </p:sp>
      <p:cxnSp>
        <p:nvCxnSpPr>
          <p:cNvPr id="13" name="直線コネクタ 12"/>
          <p:cNvCxnSpPr/>
          <p:nvPr/>
        </p:nvCxnSpPr>
        <p:spPr>
          <a:xfrm flipH="1">
            <a:off x="250825" y="6597650"/>
            <a:ext cx="48736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コネクタ 14"/>
          <p:cNvCxnSpPr/>
          <p:nvPr/>
        </p:nvCxnSpPr>
        <p:spPr>
          <a:xfrm>
            <a:off x="238125" y="1795463"/>
            <a:ext cx="12700" cy="480218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コネクタ 16"/>
          <p:cNvCxnSpPr/>
          <p:nvPr/>
        </p:nvCxnSpPr>
        <p:spPr>
          <a:xfrm flipH="1">
            <a:off x="244475" y="1795463"/>
            <a:ext cx="51435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矢印コネクタ 18"/>
          <p:cNvCxnSpPr/>
          <p:nvPr/>
        </p:nvCxnSpPr>
        <p:spPr>
          <a:xfrm flipH="1">
            <a:off x="738188" y="1773238"/>
            <a:ext cx="31750" cy="555625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矢印コネクタ 23"/>
          <p:cNvCxnSpPr/>
          <p:nvPr/>
        </p:nvCxnSpPr>
        <p:spPr>
          <a:xfrm>
            <a:off x="741363" y="5895975"/>
            <a:ext cx="0" cy="719138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630" name="テキスト ボックス 29"/>
          <p:cNvSpPr txBox="1">
            <a:spLocks noChangeArrowheads="1"/>
          </p:cNvSpPr>
          <p:nvPr/>
        </p:nvSpPr>
        <p:spPr bwMode="auto">
          <a:xfrm>
            <a:off x="358775" y="2355850"/>
            <a:ext cx="379413" cy="400050"/>
          </a:xfrm>
          <a:prstGeom prst="rect">
            <a:avLst/>
          </a:prstGeom>
          <a:solidFill>
            <a:srgbClr val="00206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altLang="ja-JP" sz="2000">
                <a:solidFill>
                  <a:schemeClr val="bg1"/>
                </a:solidFill>
              </a:rPr>
              <a:t>1</a:t>
            </a:r>
            <a:endParaRPr lang="ja-JP" altLang="en-US" sz="2000">
              <a:solidFill>
                <a:schemeClr val="bg1"/>
              </a:solidFill>
            </a:endParaRPr>
          </a:p>
        </p:txBody>
      </p:sp>
      <p:sp>
        <p:nvSpPr>
          <p:cNvPr id="111631" name="テキスト ボックス 30"/>
          <p:cNvSpPr txBox="1">
            <a:spLocks noChangeArrowheads="1"/>
          </p:cNvSpPr>
          <p:nvPr/>
        </p:nvSpPr>
        <p:spPr bwMode="auto">
          <a:xfrm>
            <a:off x="358775" y="4287838"/>
            <a:ext cx="379413" cy="400050"/>
          </a:xfrm>
          <a:prstGeom prst="rect">
            <a:avLst/>
          </a:prstGeom>
          <a:solidFill>
            <a:srgbClr val="00206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altLang="ja-JP" sz="2000">
                <a:solidFill>
                  <a:schemeClr val="bg1"/>
                </a:solidFill>
              </a:rPr>
              <a:t>3</a:t>
            </a:r>
            <a:endParaRPr lang="ja-JP" altLang="en-US" sz="2000">
              <a:solidFill>
                <a:schemeClr val="bg1"/>
              </a:solidFill>
            </a:endParaRPr>
          </a:p>
        </p:txBody>
      </p:sp>
      <p:sp>
        <p:nvSpPr>
          <p:cNvPr id="111632" name="テキスト ボックス 31"/>
          <p:cNvSpPr txBox="1">
            <a:spLocks noChangeArrowheads="1"/>
          </p:cNvSpPr>
          <p:nvPr/>
        </p:nvSpPr>
        <p:spPr bwMode="auto">
          <a:xfrm>
            <a:off x="358775" y="3443288"/>
            <a:ext cx="379413" cy="400050"/>
          </a:xfrm>
          <a:prstGeom prst="rect">
            <a:avLst/>
          </a:prstGeom>
          <a:solidFill>
            <a:srgbClr val="00206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altLang="ja-JP" sz="2000">
                <a:solidFill>
                  <a:schemeClr val="bg1"/>
                </a:solidFill>
              </a:rPr>
              <a:t>2</a:t>
            </a:r>
            <a:endParaRPr lang="ja-JP" altLang="en-US" sz="2000">
              <a:solidFill>
                <a:schemeClr val="bg1"/>
              </a:solidFill>
            </a:endParaRPr>
          </a:p>
        </p:txBody>
      </p:sp>
      <p:sp>
        <p:nvSpPr>
          <p:cNvPr id="111633" name="テキスト ボックス 32"/>
          <p:cNvSpPr txBox="1">
            <a:spLocks noChangeArrowheads="1"/>
          </p:cNvSpPr>
          <p:nvPr/>
        </p:nvSpPr>
        <p:spPr bwMode="auto">
          <a:xfrm>
            <a:off x="358775" y="5110163"/>
            <a:ext cx="379413" cy="400050"/>
          </a:xfrm>
          <a:prstGeom prst="rect">
            <a:avLst/>
          </a:prstGeom>
          <a:solidFill>
            <a:srgbClr val="00206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altLang="ja-JP" sz="2000">
                <a:solidFill>
                  <a:schemeClr val="bg1"/>
                </a:solidFill>
              </a:rPr>
              <a:t>4</a:t>
            </a:r>
            <a:endParaRPr lang="ja-JP" altLang="en-US" sz="2000">
              <a:solidFill>
                <a:schemeClr val="bg1"/>
              </a:solidFill>
            </a:endParaRPr>
          </a:p>
        </p:txBody>
      </p:sp>
      <p:sp>
        <p:nvSpPr>
          <p:cNvPr id="16" name="タイトル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ja-JP" sz="3200" dirty="0" smtClean="0"/>
              <a:t>Flow chart of the</a:t>
            </a:r>
            <a:r>
              <a:rPr lang="en-US" altLang="ja-JP" sz="3200" dirty="0"/>
              <a:t> </a:t>
            </a:r>
            <a:r>
              <a:rPr lang="en-US" altLang="ja-JP" sz="3200" dirty="0" smtClean="0"/>
              <a:t>self-consistent procedure</a:t>
            </a:r>
            <a:endParaRPr lang="ja-JP" altLang="en-US" sz="3200" dirty="0"/>
          </a:p>
        </p:txBody>
      </p:sp>
      <p:graphicFrame>
        <p:nvGraphicFramePr>
          <p:cNvPr id="111635" name="オブジェクト 25"/>
          <p:cNvGraphicFramePr>
            <a:graphicFrameLocks noChangeAspect="1"/>
          </p:cNvGraphicFramePr>
          <p:nvPr/>
        </p:nvGraphicFramePr>
        <p:xfrm>
          <a:off x="2373313" y="5548313"/>
          <a:ext cx="433387" cy="411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5473" name="数式" r:id="rId4" imgW="5562600" imgH="5270500" progId="Equation.3">
                  <p:embed/>
                </p:oleObj>
              </mc:Choice>
              <mc:Fallback>
                <p:oleObj name="数式" r:id="rId4" imgW="5562600" imgH="52705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73313" y="5548313"/>
                        <a:ext cx="433387" cy="4111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11636" name="グループ化 43"/>
          <p:cNvGrpSpPr>
            <a:grpSpLocks/>
          </p:cNvGrpSpPr>
          <p:nvPr/>
        </p:nvGrpSpPr>
        <p:grpSpPr bwMode="auto">
          <a:xfrm>
            <a:off x="4902200" y="2143125"/>
            <a:ext cx="3630613" cy="846138"/>
            <a:chOff x="1547664" y="2621214"/>
            <a:chExt cx="3630871" cy="846138"/>
          </a:xfrm>
        </p:grpSpPr>
        <p:graphicFrame>
          <p:nvGraphicFramePr>
            <p:cNvPr id="111648" name="オブジェクト 24"/>
            <p:cNvGraphicFramePr>
              <a:graphicFrameLocks noChangeAspect="1"/>
            </p:cNvGraphicFramePr>
            <p:nvPr/>
          </p:nvGraphicFramePr>
          <p:xfrm>
            <a:off x="1547664" y="2621214"/>
            <a:ext cx="1827213" cy="8461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5474" name="数式" r:id="rId6" imgW="23406100" imgH="10820400" progId="Equation.3">
                    <p:embed/>
                  </p:oleObj>
                </mc:Choice>
                <mc:Fallback>
                  <p:oleObj name="数式" r:id="rId6" imgW="23406100" imgH="108204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47664" y="2621214"/>
                          <a:ext cx="1827213" cy="84613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9" name="右矢印 38"/>
            <p:cNvSpPr/>
            <p:nvPr/>
          </p:nvSpPr>
          <p:spPr>
            <a:xfrm>
              <a:off x="3494077" y="2903789"/>
              <a:ext cx="452470" cy="23018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ja-JP" altLang="en-US"/>
            </a:p>
          </p:txBody>
        </p:sp>
        <p:sp>
          <p:nvSpPr>
            <p:cNvPr id="111650" name="テキスト ボックス 42"/>
            <p:cNvSpPr txBox="1">
              <a:spLocks noChangeArrowheads="1"/>
            </p:cNvSpPr>
            <p:nvPr/>
          </p:nvSpPr>
          <p:spPr bwMode="auto">
            <a:xfrm>
              <a:off x="4081760" y="2834501"/>
              <a:ext cx="1096775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altLang="ja-JP" sz="1800"/>
                <a:t>minimize</a:t>
              </a:r>
              <a:endParaRPr lang="ja-JP" altLang="en-US" sz="1800"/>
            </a:p>
          </p:txBody>
        </p:sp>
      </p:grpSp>
      <p:graphicFrame>
        <p:nvGraphicFramePr>
          <p:cNvPr id="111637" name="オブジェクト 44"/>
          <p:cNvGraphicFramePr>
            <a:graphicFrameLocks noChangeAspect="1"/>
          </p:cNvGraphicFramePr>
          <p:nvPr/>
        </p:nvGraphicFramePr>
        <p:xfrm>
          <a:off x="2276475" y="6019800"/>
          <a:ext cx="2786063" cy="433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5475" name="数式" r:id="rId8" imgW="35699700" imgH="5562600" progId="Equation.3">
                  <p:embed/>
                </p:oleObj>
              </mc:Choice>
              <mc:Fallback>
                <p:oleObj name="数式" r:id="rId8" imgW="35699700" imgH="5562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76475" y="6019800"/>
                        <a:ext cx="2786063" cy="433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1638" name="テキスト ボックス 45"/>
          <p:cNvSpPr txBox="1">
            <a:spLocks noChangeArrowheads="1"/>
          </p:cNvSpPr>
          <p:nvPr/>
        </p:nvSpPr>
        <p:spPr bwMode="auto">
          <a:xfrm>
            <a:off x="2794000" y="5546725"/>
            <a:ext cx="353536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altLang="ja-JP" sz="1800"/>
              <a:t>within a small dimensional space</a:t>
            </a:r>
            <a:endParaRPr lang="ja-JP" altLang="en-US" sz="1800"/>
          </a:p>
        </p:txBody>
      </p:sp>
      <p:sp>
        <p:nvSpPr>
          <p:cNvPr id="111639" name="テキスト ボックス 63"/>
          <p:cNvSpPr txBox="1">
            <a:spLocks noChangeArrowheads="1"/>
          </p:cNvSpPr>
          <p:nvPr/>
        </p:nvSpPr>
        <p:spPr bwMode="auto">
          <a:xfrm>
            <a:off x="1030288" y="5546725"/>
            <a:ext cx="13398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altLang="ja-JP" sz="1800"/>
              <a:t>Diagonalize</a:t>
            </a:r>
            <a:endParaRPr lang="ja-JP" altLang="en-US" sz="1800"/>
          </a:p>
        </p:txBody>
      </p:sp>
      <p:sp>
        <p:nvSpPr>
          <p:cNvPr id="111640" name="テキスト ボックス 46"/>
          <p:cNvSpPr txBox="1">
            <a:spLocks noChangeArrowheads="1"/>
          </p:cNvSpPr>
          <p:nvPr/>
        </p:nvSpPr>
        <p:spPr bwMode="auto">
          <a:xfrm>
            <a:off x="1027113" y="6013450"/>
            <a:ext cx="13176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altLang="ja-JP" sz="1800"/>
              <a:t>spanned by</a:t>
            </a:r>
            <a:endParaRPr lang="ja-JP" altLang="en-US" sz="1800"/>
          </a:p>
        </p:txBody>
      </p:sp>
      <p:sp>
        <p:nvSpPr>
          <p:cNvPr id="111641" name="テキスト ボックス 2"/>
          <p:cNvSpPr txBox="1">
            <a:spLocks noChangeArrowheads="1"/>
          </p:cNvSpPr>
          <p:nvPr/>
        </p:nvSpPr>
        <p:spPr bwMode="auto">
          <a:xfrm>
            <a:off x="1619250" y="1619250"/>
            <a:ext cx="65278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altLang="ja-JP" sz="1800"/>
              <a:t>Subspace-iteration method for large-sparse eigenvalue problem)</a:t>
            </a:r>
            <a:endParaRPr lang="ja-JP" altLang="en-US" sz="1800"/>
          </a:p>
        </p:txBody>
      </p:sp>
      <p:sp>
        <p:nvSpPr>
          <p:cNvPr id="111642" name="テキスト ボックス 35"/>
          <p:cNvSpPr txBox="1">
            <a:spLocks noChangeArrowheads="1"/>
          </p:cNvSpPr>
          <p:nvPr/>
        </p:nvSpPr>
        <p:spPr bwMode="auto">
          <a:xfrm>
            <a:off x="7740650" y="2679700"/>
            <a:ext cx="1008063" cy="461963"/>
          </a:xfrm>
          <a:prstGeom prst="rect">
            <a:avLst/>
          </a:pr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altLang="ja-JP" b="1">
                <a:solidFill>
                  <a:schemeClr val="bg1"/>
                </a:solidFill>
              </a:rPr>
              <a:t>O(N</a:t>
            </a:r>
            <a:r>
              <a:rPr lang="en-US" altLang="ja-JP" b="1" baseline="30000">
                <a:solidFill>
                  <a:schemeClr val="bg1"/>
                </a:solidFill>
              </a:rPr>
              <a:t>2</a:t>
            </a:r>
            <a:r>
              <a:rPr lang="en-US" altLang="ja-JP" b="1">
                <a:solidFill>
                  <a:schemeClr val="bg1"/>
                </a:solidFill>
              </a:rPr>
              <a:t>)</a:t>
            </a:r>
            <a:endParaRPr lang="ja-JP" altLang="en-US" b="1">
              <a:solidFill>
                <a:schemeClr val="bg1"/>
              </a:solidFill>
            </a:endParaRPr>
          </a:p>
        </p:txBody>
      </p:sp>
      <p:sp>
        <p:nvSpPr>
          <p:cNvPr id="111643" name="テキスト ボックス 37"/>
          <p:cNvSpPr txBox="1">
            <a:spLocks noChangeArrowheads="1"/>
          </p:cNvSpPr>
          <p:nvPr/>
        </p:nvSpPr>
        <p:spPr bwMode="auto">
          <a:xfrm>
            <a:off x="7740650" y="3429000"/>
            <a:ext cx="1008063" cy="461963"/>
          </a:xfrm>
          <a:prstGeom prst="rect">
            <a:avLst/>
          </a:prstGeom>
          <a:solidFill>
            <a:srgbClr val="C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altLang="ja-JP" b="1">
                <a:solidFill>
                  <a:schemeClr val="bg1"/>
                </a:solidFill>
              </a:rPr>
              <a:t>O(N</a:t>
            </a:r>
            <a:r>
              <a:rPr lang="en-US" altLang="ja-JP" b="1" baseline="30000">
                <a:solidFill>
                  <a:schemeClr val="bg1"/>
                </a:solidFill>
              </a:rPr>
              <a:t>3</a:t>
            </a:r>
            <a:r>
              <a:rPr lang="en-US" altLang="ja-JP" b="1">
                <a:solidFill>
                  <a:schemeClr val="bg1"/>
                </a:solidFill>
              </a:rPr>
              <a:t>)</a:t>
            </a:r>
            <a:endParaRPr lang="ja-JP" altLang="en-US" b="1">
              <a:solidFill>
                <a:schemeClr val="bg1"/>
              </a:solidFill>
            </a:endParaRPr>
          </a:p>
        </p:txBody>
      </p:sp>
      <p:sp>
        <p:nvSpPr>
          <p:cNvPr id="111644" name="テキスト ボックス 39"/>
          <p:cNvSpPr txBox="1">
            <a:spLocks noChangeArrowheads="1"/>
          </p:cNvSpPr>
          <p:nvPr/>
        </p:nvSpPr>
        <p:spPr bwMode="auto">
          <a:xfrm>
            <a:off x="7740650" y="5487988"/>
            <a:ext cx="1008063" cy="461962"/>
          </a:xfrm>
          <a:prstGeom prst="rect">
            <a:avLst/>
          </a:prstGeom>
          <a:solidFill>
            <a:srgbClr val="C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altLang="ja-JP" b="1">
                <a:solidFill>
                  <a:schemeClr val="bg1"/>
                </a:solidFill>
              </a:rPr>
              <a:t>O(N</a:t>
            </a:r>
            <a:r>
              <a:rPr lang="en-US" altLang="ja-JP" b="1" baseline="30000">
                <a:solidFill>
                  <a:schemeClr val="bg1"/>
                </a:solidFill>
              </a:rPr>
              <a:t>3</a:t>
            </a:r>
            <a:r>
              <a:rPr lang="en-US" altLang="ja-JP" b="1">
                <a:solidFill>
                  <a:schemeClr val="bg1"/>
                </a:solidFill>
              </a:rPr>
              <a:t>)</a:t>
            </a:r>
            <a:endParaRPr lang="ja-JP" altLang="en-US" b="1">
              <a:solidFill>
                <a:schemeClr val="bg1"/>
              </a:solidFill>
            </a:endParaRPr>
          </a:p>
        </p:txBody>
      </p:sp>
      <p:sp>
        <p:nvSpPr>
          <p:cNvPr id="111645" name="テキスト ボックス 40"/>
          <p:cNvSpPr txBox="1">
            <a:spLocks noChangeArrowheads="1"/>
          </p:cNvSpPr>
          <p:nvPr/>
        </p:nvSpPr>
        <p:spPr bwMode="auto">
          <a:xfrm>
            <a:off x="7740650" y="4260850"/>
            <a:ext cx="1008063" cy="461963"/>
          </a:xfrm>
          <a:prstGeom prst="rect">
            <a:avLst/>
          </a:pr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altLang="ja-JP" b="1">
                <a:solidFill>
                  <a:schemeClr val="bg1"/>
                </a:solidFill>
              </a:rPr>
              <a:t>O(N)</a:t>
            </a:r>
            <a:endParaRPr lang="ja-JP" altLang="en-US" b="1">
              <a:solidFill>
                <a:schemeClr val="bg1"/>
              </a:solidFill>
            </a:endParaRPr>
          </a:p>
        </p:txBody>
      </p:sp>
      <p:sp>
        <p:nvSpPr>
          <p:cNvPr id="111646" name="テキスト ボックス 3"/>
          <p:cNvSpPr txBox="1">
            <a:spLocks noChangeArrowheads="1"/>
          </p:cNvSpPr>
          <p:nvPr/>
        </p:nvSpPr>
        <p:spPr bwMode="auto">
          <a:xfrm>
            <a:off x="250825" y="908050"/>
            <a:ext cx="61214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ja-JP" altLang="en-US" sz="1800"/>
              <a:t>格子点数（</a:t>
            </a:r>
            <a:r>
              <a:rPr lang="en-US" altLang="ja-JP" sz="1800"/>
              <a:t>10</a:t>
            </a:r>
            <a:r>
              <a:rPr lang="ja-JP" altLang="en-US" sz="1800"/>
              <a:t>万</a:t>
            </a:r>
            <a:r>
              <a:rPr lang="en-US" altLang="ja-JP" sz="1800"/>
              <a:t>〜1000</a:t>
            </a:r>
            <a:r>
              <a:rPr lang="ja-JP" altLang="en-US" sz="1800"/>
              <a:t>万点）の次元の行列の固有ベクトルを</a:t>
            </a:r>
            <a:endParaRPr lang="en-US" altLang="ja-JP" sz="1800"/>
          </a:p>
          <a:p>
            <a:r>
              <a:rPr lang="ja-JP" altLang="en-US" sz="1800"/>
              <a:t>下から電子数（</a:t>
            </a:r>
            <a:r>
              <a:rPr lang="en-US" altLang="ja-JP" sz="1800"/>
              <a:t>1</a:t>
            </a:r>
            <a:r>
              <a:rPr lang="ja-JP" altLang="en-US" sz="1800"/>
              <a:t>千</a:t>
            </a:r>
            <a:r>
              <a:rPr lang="en-US" altLang="ja-JP" sz="1800"/>
              <a:t>〜10</a:t>
            </a:r>
            <a:r>
              <a:rPr lang="ja-JP" altLang="en-US" sz="1800"/>
              <a:t>万）本分求める</a:t>
            </a:r>
          </a:p>
        </p:txBody>
      </p:sp>
      <p:sp>
        <p:nvSpPr>
          <p:cNvPr id="111647" name="テキスト ボックス 4"/>
          <p:cNvSpPr txBox="1">
            <a:spLocks noChangeArrowheads="1"/>
          </p:cNvSpPr>
          <p:nvPr/>
        </p:nvSpPr>
        <p:spPr bwMode="auto">
          <a:xfrm>
            <a:off x="8021638" y="6488113"/>
            <a:ext cx="11588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altLang="ja-JP" sz="1800"/>
              <a:t>N</a:t>
            </a:r>
            <a:r>
              <a:rPr lang="ja-JP" altLang="en-US" sz="1800"/>
              <a:t>：原子数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直角三角形 54"/>
          <p:cNvSpPr/>
          <p:nvPr/>
        </p:nvSpPr>
        <p:spPr bwMode="auto">
          <a:xfrm>
            <a:off x="5250552" y="4426952"/>
            <a:ext cx="3746746" cy="1810360"/>
          </a:xfrm>
          <a:prstGeom prst="rtTriangl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 sz="1600" dirty="0"/>
          </a:p>
        </p:txBody>
      </p:sp>
      <p:sp>
        <p:nvSpPr>
          <p:cNvPr id="40" name="正方形/長方形 39"/>
          <p:cNvSpPr/>
          <p:nvPr/>
        </p:nvSpPr>
        <p:spPr>
          <a:xfrm>
            <a:off x="5220072" y="5301208"/>
            <a:ext cx="2088232" cy="936104"/>
          </a:xfrm>
          <a:prstGeom prst="rect">
            <a:avLst/>
          </a:prstGeom>
          <a:solidFill>
            <a:schemeClr val="accent2"/>
          </a:solidFill>
          <a:ln w="35433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正方形/長方形 52"/>
          <p:cNvSpPr/>
          <p:nvPr/>
        </p:nvSpPr>
        <p:spPr bwMode="auto">
          <a:xfrm>
            <a:off x="644370" y="4365104"/>
            <a:ext cx="4516184" cy="1872208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 sz="1600" dirty="0"/>
          </a:p>
        </p:txBody>
      </p:sp>
      <p:sp>
        <p:nvSpPr>
          <p:cNvPr id="84" name="直角三角形 83"/>
          <p:cNvSpPr/>
          <p:nvPr/>
        </p:nvSpPr>
        <p:spPr bwMode="auto">
          <a:xfrm>
            <a:off x="644370" y="2276872"/>
            <a:ext cx="4104456" cy="1944216"/>
          </a:xfrm>
          <a:prstGeom prst="rtTriangl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 sz="1600" dirty="0"/>
          </a:p>
        </p:txBody>
      </p:sp>
      <p:sp>
        <p:nvSpPr>
          <p:cNvPr id="6" name="二等辺三角形 5"/>
          <p:cNvSpPr/>
          <p:nvPr/>
        </p:nvSpPr>
        <p:spPr>
          <a:xfrm>
            <a:off x="6477935" y="1916832"/>
            <a:ext cx="2519363" cy="2568575"/>
          </a:xfrm>
          <a:prstGeom prst="triangle">
            <a:avLst>
              <a:gd name="adj" fmla="val 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ja-JP" altLang="en-US"/>
          </a:p>
        </p:txBody>
      </p:sp>
      <p:sp>
        <p:nvSpPr>
          <p:cNvPr id="8" name="正方形/長方形 7"/>
          <p:cNvSpPr/>
          <p:nvPr/>
        </p:nvSpPr>
        <p:spPr>
          <a:xfrm>
            <a:off x="6492223" y="3224932"/>
            <a:ext cx="1260475" cy="12604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ja-JP" altLang="en-US"/>
          </a:p>
        </p:txBody>
      </p:sp>
      <p:sp>
        <p:nvSpPr>
          <p:cNvPr id="34" name="正方形/長方形 33"/>
          <p:cNvSpPr/>
          <p:nvPr/>
        </p:nvSpPr>
        <p:spPr>
          <a:xfrm>
            <a:off x="8378173" y="4159802"/>
            <a:ext cx="317500" cy="315913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ja-JP" altLang="en-US"/>
          </a:p>
        </p:txBody>
      </p:sp>
      <p:sp>
        <p:nvSpPr>
          <p:cNvPr id="35" name="正方形/長方形 34"/>
          <p:cNvSpPr/>
          <p:nvPr/>
        </p:nvSpPr>
        <p:spPr>
          <a:xfrm>
            <a:off x="7739831" y="3848652"/>
            <a:ext cx="630237" cy="628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ja-JP" altLang="en-US"/>
          </a:p>
        </p:txBody>
      </p:sp>
      <p:sp>
        <p:nvSpPr>
          <p:cNvPr id="36" name="正方形/長方形 35"/>
          <p:cNvSpPr/>
          <p:nvPr/>
        </p:nvSpPr>
        <p:spPr>
          <a:xfrm>
            <a:off x="6487293" y="2604386"/>
            <a:ext cx="630238" cy="6302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ja-JP" altLang="en-US"/>
          </a:p>
        </p:txBody>
      </p:sp>
      <p:sp>
        <p:nvSpPr>
          <p:cNvPr id="37" name="正方形/長方形 36"/>
          <p:cNvSpPr/>
          <p:nvPr/>
        </p:nvSpPr>
        <p:spPr>
          <a:xfrm>
            <a:off x="6486227" y="2288283"/>
            <a:ext cx="317500" cy="315913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ja-JP" altLang="en-US"/>
          </a:p>
        </p:txBody>
      </p:sp>
      <p:sp>
        <p:nvSpPr>
          <p:cNvPr id="38" name="正方形/長方形 37"/>
          <p:cNvSpPr/>
          <p:nvPr/>
        </p:nvSpPr>
        <p:spPr>
          <a:xfrm>
            <a:off x="7749523" y="3547194"/>
            <a:ext cx="317500" cy="3175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ja-JP" altLang="en-US"/>
          </a:p>
        </p:txBody>
      </p:sp>
      <p:sp>
        <p:nvSpPr>
          <p:cNvPr id="39" name="正方形/長方形 38"/>
          <p:cNvSpPr/>
          <p:nvPr/>
        </p:nvSpPr>
        <p:spPr>
          <a:xfrm>
            <a:off x="7125635" y="2913782"/>
            <a:ext cx="315913" cy="315912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ja-JP" sz="3600" cap="none" dirty="0"/>
              <a:t>A</a:t>
            </a:r>
            <a:r>
              <a:rPr lang="en-US" altLang="ja-JP" sz="3600" cap="none" dirty="0" smtClean="0"/>
              <a:t>lmost all </a:t>
            </a:r>
            <a:r>
              <a:rPr lang="en-US" altLang="ja-JP" sz="3600" dirty="0" smtClean="0"/>
              <a:t>O(N</a:t>
            </a:r>
            <a:r>
              <a:rPr lang="en-US" altLang="ja-JP" sz="3600" baseline="30000" dirty="0" smtClean="0"/>
              <a:t>3</a:t>
            </a:r>
            <a:r>
              <a:rPr lang="en-US" altLang="ja-JP" sz="3600" dirty="0" smtClean="0"/>
              <a:t>)</a:t>
            </a:r>
            <a:r>
              <a:rPr lang="en-US" altLang="ja-JP" sz="3600" dirty="0"/>
              <a:t> </a:t>
            </a:r>
            <a:r>
              <a:rPr lang="en-US" altLang="ja-JP" sz="3600" cap="none" dirty="0" smtClean="0"/>
              <a:t>computations</a:t>
            </a:r>
            <a:r>
              <a:rPr lang="en-US" altLang="ja-JP" sz="3600" dirty="0" smtClean="0"/>
              <a:t/>
            </a:r>
            <a:br>
              <a:rPr lang="en-US" altLang="ja-JP" sz="3600" dirty="0" smtClean="0"/>
            </a:br>
            <a:r>
              <a:rPr lang="en-US" altLang="ja-JP" sz="3600" cap="none" dirty="0" smtClean="0"/>
              <a:t>can be performed with </a:t>
            </a:r>
            <a:r>
              <a:rPr lang="en-US" altLang="ja-JP" sz="3600" dirty="0" smtClean="0"/>
              <a:t>Level 3 BLAS</a:t>
            </a:r>
            <a:endParaRPr lang="ja-JP" altLang="en-US" sz="3600" dirty="0"/>
          </a:p>
        </p:txBody>
      </p:sp>
      <p:graphicFrame>
        <p:nvGraphicFramePr>
          <p:cNvPr id="41" name="オブジェクト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09169158"/>
              </p:ext>
            </p:extLst>
          </p:nvPr>
        </p:nvGraphicFramePr>
        <p:xfrm>
          <a:off x="251520" y="2410728"/>
          <a:ext cx="640080" cy="2844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5473" name="数式" r:id="rId4" imgW="457200" imgH="203200" progId="Equation.3">
                  <p:embed/>
                </p:oleObj>
              </mc:Choice>
              <mc:Fallback>
                <p:oleObj name="数式" r:id="rId4" imgW="457200" imgH="203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520" y="2410728"/>
                        <a:ext cx="640080" cy="28448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" name="オブジェクト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00699324"/>
              </p:ext>
            </p:extLst>
          </p:nvPr>
        </p:nvGraphicFramePr>
        <p:xfrm>
          <a:off x="251520" y="2842776"/>
          <a:ext cx="1741488" cy="336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5474" name="数式" r:id="rId6" imgW="1244600" imgH="241300" progId="Equation.3">
                  <p:embed/>
                </p:oleObj>
              </mc:Choice>
              <mc:Fallback>
                <p:oleObj name="数式" r:id="rId6" imgW="1244600" imgH="241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520" y="2842776"/>
                        <a:ext cx="1741488" cy="336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" name="オブジェクト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60974510"/>
              </p:ext>
            </p:extLst>
          </p:nvPr>
        </p:nvGraphicFramePr>
        <p:xfrm>
          <a:off x="251520" y="4378434"/>
          <a:ext cx="4922838" cy="336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5475" name="数式" r:id="rId8" imgW="3517900" imgH="241300" progId="Equation.3">
                  <p:embed/>
                </p:oleObj>
              </mc:Choice>
              <mc:Fallback>
                <p:oleObj name="数式" r:id="rId8" imgW="3517900" imgH="241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520" y="4378434"/>
                        <a:ext cx="4922838" cy="336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" name="オブジェクト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95688868"/>
              </p:ext>
            </p:extLst>
          </p:nvPr>
        </p:nvGraphicFramePr>
        <p:xfrm>
          <a:off x="251520" y="4859000"/>
          <a:ext cx="6007101" cy="336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5476" name="数式" r:id="rId10" imgW="4292600" imgH="241300" progId="Equation.3">
                  <p:embed/>
                </p:oleObj>
              </mc:Choice>
              <mc:Fallback>
                <p:oleObj name="数式" r:id="rId10" imgW="4292600" imgH="241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520" y="4859000"/>
                        <a:ext cx="6007101" cy="336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" name="オブジェクト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10700519"/>
              </p:ext>
            </p:extLst>
          </p:nvPr>
        </p:nvGraphicFramePr>
        <p:xfrm>
          <a:off x="251520" y="5363056"/>
          <a:ext cx="7073900" cy="336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5477" name="数式" r:id="rId12" imgW="5054600" imgH="241300" progId="Equation.3">
                  <p:embed/>
                </p:oleObj>
              </mc:Choice>
              <mc:Fallback>
                <p:oleObj name="数式" r:id="rId12" imgW="5054600" imgH="241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520" y="5363056"/>
                        <a:ext cx="7073900" cy="336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" name="オブジェクト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02375232"/>
              </p:ext>
            </p:extLst>
          </p:nvPr>
        </p:nvGraphicFramePr>
        <p:xfrm>
          <a:off x="251520" y="5867112"/>
          <a:ext cx="8086726" cy="336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5478" name="数式" r:id="rId14" imgW="5778500" imgH="241300" progId="Equation.3">
                  <p:embed/>
                </p:oleObj>
              </mc:Choice>
              <mc:Fallback>
                <p:oleObj name="数式" r:id="rId14" imgW="5778500" imgH="241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520" y="5867112"/>
                        <a:ext cx="8086726" cy="336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テキスト ボックス 4"/>
          <p:cNvSpPr txBox="1"/>
          <p:nvPr/>
        </p:nvSpPr>
        <p:spPr>
          <a:xfrm>
            <a:off x="3668706" y="2780928"/>
            <a:ext cx="24832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Matrix × Matrix product</a:t>
            </a:r>
            <a:endParaRPr kumimoji="1" lang="ja-JP" altLang="en-US" dirty="0"/>
          </a:p>
        </p:txBody>
      </p:sp>
      <p:sp>
        <p:nvSpPr>
          <p:cNvPr id="9" name="正方形/長方形 8"/>
          <p:cNvSpPr/>
          <p:nvPr/>
        </p:nvSpPr>
        <p:spPr>
          <a:xfrm>
            <a:off x="644370" y="3284984"/>
            <a:ext cx="2376264" cy="936104"/>
          </a:xfrm>
          <a:prstGeom prst="rect">
            <a:avLst/>
          </a:prstGeom>
          <a:solidFill>
            <a:schemeClr val="accent2"/>
          </a:solidFill>
          <a:ln w="35433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aphicFrame>
        <p:nvGraphicFramePr>
          <p:cNvPr id="43" name="オブジェクト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2013432"/>
              </p:ext>
            </p:extLst>
          </p:nvPr>
        </p:nvGraphicFramePr>
        <p:xfrm>
          <a:off x="251520" y="3346832"/>
          <a:ext cx="2771775" cy="336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5479" name="数式" r:id="rId16" imgW="1981200" imgH="241300" progId="Equation.3">
                  <p:embed/>
                </p:oleObj>
              </mc:Choice>
              <mc:Fallback>
                <p:oleObj name="数式" r:id="rId16" imgW="1981200" imgH="241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520" y="3346832"/>
                        <a:ext cx="2771775" cy="336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" name="オブジェクト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43885408"/>
              </p:ext>
            </p:extLst>
          </p:nvPr>
        </p:nvGraphicFramePr>
        <p:xfrm>
          <a:off x="251520" y="3850888"/>
          <a:ext cx="3873501" cy="336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5480" name="数式" r:id="rId18" imgW="2768600" imgH="241300" progId="Equation.3">
                  <p:embed/>
                </p:oleObj>
              </mc:Choice>
              <mc:Fallback>
                <p:oleObj name="数式" r:id="rId18" imgW="2768600" imgH="241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520" y="3850888"/>
                        <a:ext cx="3873501" cy="336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3" name="直線矢印コネクタ 12"/>
          <p:cNvCxnSpPr>
            <a:stCxn id="5" idx="1"/>
          </p:cNvCxnSpPr>
          <p:nvPr/>
        </p:nvCxnSpPr>
        <p:spPr>
          <a:xfrm flipH="1">
            <a:off x="3020634" y="2965594"/>
            <a:ext cx="648072" cy="31939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直線矢印コネクタ 14"/>
          <p:cNvCxnSpPr>
            <a:stCxn id="5" idx="2"/>
          </p:cNvCxnSpPr>
          <p:nvPr/>
        </p:nvCxnSpPr>
        <p:spPr>
          <a:xfrm flipH="1">
            <a:off x="4820834" y="3150260"/>
            <a:ext cx="89521" cy="1214844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テキスト ボックス 16"/>
          <p:cNvSpPr txBox="1"/>
          <p:nvPr/>
        </p:nvSpPr>
        <p:spPr>
          <a:xfrm>
            <a:off x="6693042" y="1700808"/>
            <a:ext cx="2159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Recursive algorithm</a:t>
            </a:r>
            <a:endParaRPr kumimoji="1" lang="ja-JP" altLang="en-US" dirty="0"/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179512" y="1772816"/>
            <a:ext cx="2679389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Gram-Schmidt procedure</a:t>
            </a:r>
            <a:endParaRPr kumimoji="1" lang="ja-JP" altLang="en-US" dirty="0"/>
          </a:p>
        </p:txBody>
      </p:sp>
      <p:cxnSp>
        <p:nvCxnSpPr>
          <p:cNvPr id="49" name="直線矢印コネクタ 48"/>
          <p:cNvCxnSpPr/>
          <p:nvPr/>
        </p:nvCxnSpPr>
        <p:spPr>
          <a:xfrm>
            <a:off x="5597626" y="3140968"/>
            <a:ext cx="630558" cy="216024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02851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40" grpId="0" animBg="1"/>
      <p:bldP spid="53" grpId="0" animBg="1"/>
      <p:bldP spid="84" grpId="0" animBg="1"/>
      <p:bldP spid="6" grpId="0" animBg="1"/>
      <p:bldP spid="8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5" grpId="0"/>
      <p:bldP spid="9" grpId="0" animBg="1"/>
      <p:bldP spid="1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defRPr/>
            </a:pPr>
            <a:r>
              <a:rPr lang="ja-JP" altLang="en-US" dirty="0" smtClean="0"/>
              <a:t>時間依存密度汎関数理論</a:t>
            </a:r>
            <a:endParaRPr lang="ja-JP" altLang="en-US" dirty="0"/>
          </a:p>
        </p:txBody>
      </p:sp>
      <p:sp>
        <p:nvSpPr>
          <p:cNvPr id="5" name="サブタイトル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>
              <a:defRPr/>
            </a:pPr>
            <a:endParaRPr lang="ja-JP" alt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ja-JP" altLang="en-US"/>
              <a:t>実時間</a:t>
            </a:r>
            <a:r>
              <a:rPr lang="en-US" altLang="ja-JP"/>
              <a:t>TDDFT</a:t>
            </a:r>
          </a:p>
        </p:txBody>
      </p:sp>
      <p:sp>
        <p:nvSpPr>
          <p:cNvPr id="140293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457200" y="4005064"/>
            <a:ext cx="8229600" cy="1760538"/>
          </a:xfrm>
        </p:spPr>
        <p:txBody>
          <a:bodyPr/>
          <a:lstStyle/>
          <a:p>
            <a:pPr>
              <a:defRPr/>
            </a:pPr>
            <a:r>
              <a:rPr lang="ja-JP" altLang="en-US" sz="2800" dirty="0"/>
              <a:t>時間発展をそのまま追う</a:t>
            </a:r>
            <a:endParaRPr lang="en-US" altLang="ja-JP" sz="2800" dirty="0"/>
          </a:p>
          <a:p>
            <a:pPr lvl="1">
              <a:defRPr/>
            </a:pPr>
            <a:r>
              <a:rPr lang="ja-JP" altLang="en-US" sz="2400" dirty="0"/>
              <a:t>計算法はいろいろある</a:t>
            </a:r>
            <a:endParaRPr lang="en-US" altLang="ja-JP" sz="2400" dirty="0"/>
          </a:p>
          <a:p>
            <a:pPr lvl="2">
              <a:defRPr/>
            </a:pPr>
            <a:r>
              <a:rPr lang="ja-JP" altLang="en-US" sz="2000" dirty="0"/>
              <a:t>テイラー展開法はだいぶ荒っぽいが結構使える</a:t>
            </a:r>
            <a:endParaRPr lang="en-US" altLang="ja-JP" sz="2000" dirty="0"/>
          </a:p>
          <a:p>
            <a:pPr lvl="2">
              <a:buFontTx/>
              <a:buNone/>
              <a:defRPr/>
            </a:pPr>
            <a:r>
              <a:rPr lang="ja-JP" altLang="en-US" sz="2000" dirty="0"/>
              <a:t>　</a:t>
            </a:r>
            <a:r>
              <a:rPr lang="ja-JP" altLang="en-US" sz="2000" dirty="0" smtClean="0"/>
              <a:t>　（</a:t>
            </a:r>
            <a:r>
              <a:rPr lang="ja-JP" altLang="en-US" sz="2000" dirty="0"/>
              <a:t>数万ステップくらいなら精度を保つ</a:t>
            </a:r>
            <a:r>
              <a:rPr lang="ja-JP" altLang="en-US" sz="2000" dirty="0" smtClean="0"/>
              <a:t>）</a:t>
            </a:r>
            <a:endParaRPr lang="en-US" altLang="ja-JP" sz="2000" dirty="0" smtClean="0"/>
          </a:p>
          <a:p>
            <a:pPr lvl="2">
              <a:defRPr/>
            </a:pPr>
            <a:r>
              <a:rPr lang="ja-JP" altLang="en-US" sz="2000" dirty="0" smtClean="0"/>
              <a:t>直交性を正確に保つ方法もある</a:t>
            </a:r>
            <a:r>
              <a:rPr lang="ja-JP" altLang="en-US" sz="1600" dirty="0" smtClean="0"/>
              <a:t>（クランク</a:t>
            </a:r>
            <a:r>
              <a:rPr lang="en-US" altLang="ja-JP" sz="1600" dirty="0" smtClean="0"/>
              <a:t>-</a:t>
            </a:r>
            <a:r>
              <a:rPr lang="ja-JP" altLang="en-US" sz="1600" dirty="0" smtClean="0"/>
              <a:t>ニコルソン</a:t>
            </a:r>
            <a:r>
              <a:rPr lang="en-US" altLang="ja-JP" sz="1600" dirty="0" smtClean="0"/>
              <a:t>, </a:t>
            </a:r>
            <a:r>
              <a:rPr lang="ja-JP" altLang="en-US" sz="1600" dirty="0" smtClean="0"/>
              <a:t>鈴木</a:t>
            </a:r>
            <a:r>
              <a:rPr lang="en-US" altLang="ja-JP" sz="1600" dirty="0" smtClean="0"/>
              <a:t>-</a:t>
            </a:r>
            <a:r>
              <a:rPr lang="ja-JP" altLang="en-US" sz="1600" dirty="0" smtClean="0"/>
              <a:t>トロッターなど）</a:t>
            </a:r>
            <a:endParaRPr lang="en-US" altLang="ja-JP" sz="1600" dirty="0" smtClean="0"/>
          </a:p>
        </p:txBody>
      </p:sp>
      <p:graphicFrame>
        <p:nvGraphicFramePr>
          <p:cNvPr id="68611" name="Object 4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61467325"/>
              </p:ext>
            </p:extLst>
          </p:nvPr>
        </p:nvGraphicFramePr>
        <p:xfrm>
          <a:off x="611188" y="1268760"/>
          <a:ext cx="4159250" cy="72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2901" name="数式" r:id="rId3" imgW="2552700" imgH="482600" progId="Equation.3">
                  <p:embed/>
                </p:oleObj>
              </mc:Choice>
              <mc:Fallback>
                <p:oleObj name="数式" r:id="rId3" imgW="2552700" imgH="482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188" y="1268760"/>
                        <a:ext cx="4159250" cy="723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8612" name="Object 4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97756825"/>
              </p:ext>
            </p:extLst>
          </p:nvPr>
        </p:nvGraphicFramePr>
        <p:xfrm>
          <a:off x="684213" y="2348260"/>
          <a:ext cx="3889375" cy="1371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2902" name="数式" r:id="rId5" imgW="2387600" imgH="914400" progId="Equation.3">
                  <p:embed/>
                </p:oleObj>
              </mc:Choice>
              <mc:Fallback>
                <p:oleObj name="数式" r:id="rId5" imgW="2387600" imgH="914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4213" y="2348260"/>
                        <a:ext cx="3889375" cy="1371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8613" name="テキスト ボックス 1"/>
          <p:cNvSpPr txBox="1">
            <a:spLocks noChangeArrowheads="1"/>
          </p:cNvSpPr>
          <p:nvPr/>
        </p:nvSpPr>
        <p:spPr bwMode="auto">
          <a:xfrm>
            <a:off x="5435600" y="2564160"/>
            <a:ext cx="3416300" cy="1477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altLang="ja-JP" sz="1800"/>
              <a:t>←　</a:t>
            </a:r>
            <a:r>
              <a:rPr lang="ja-JP" altLang="en-US" sz="1800"/>
              <a:t>時間発展後も直交性は</a:t>
            </a:r>
            <a:endParaRPr lang="en-US" altLang="ja-JP" sz="1800"/>
          </a:p>
          <a:p>
            <a:r>
              <a:rPr lang="ja-JP" altLang="en-US" sz="1800"/>
              <a:t>　　自動的に（近似的に）保たれる</a:t>
            </a:r>
            <a:endParaRPr lang="en-US" altLang="ja-JP" sz="1800"/>
          </a:p>
          <a:p>
            <a:endParaRPr lang="en-US" altLang="ja-JP" sz="1800"/>
          </a:p>
          <a:p>
            <a:r>
              <a:rPr lang="ja-JP" altLang="en-US" sz="1800"/>
              <a:t>　　「ハミルトニアンを作用させる」</a:t>
            </a:r>
            <a:endParaRPr lang="en-US" altLang="ja-JP" sz="1800"/>
          </a:p>
          <a:p>
            <a:r>
              <a:rPr lang="ja-JP" altLang="en-US" sz="1800"/>
              <a:t>　　という事が主要な演算になる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148" name="Text Box 4"/>
          <p:cNvSpPr txBox="1">
            <a:spLocks noChangeArrowheads="1"/>
          </p:cNvSpPr>
          <p:nvPr/>
        </p:nvSpPr>
        <p:spPr bwMode="auto">
          <a:xfrm>
            <a:off x="1365250" y="1484313"/>
            <a:ext cx="6370638" cy="123031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>
            <a:spAutoFit/>
          </a:bodyPr>
          <a:lstStyle/>
          <a:p>
            <a:pPr algn="ctr"/>
            <a:r>
              <a:rPr lang="en-US" altLang="ja-JP" sz="2000" b="1">
                <a:latin typeface="Times New Roman" charset="0"/>
              </a:rPr>
              <a:t>Time-dependent local-density approximation in real time</a:t>
            </a:r>
          </a:p>
          <a:p>
            <a:pPr algn="ctr"/>
            <a:endParaRPr lang="en-US" altLang="ja-JP" sz="1800">
              <a:latin typeface="Times New Roman" charset="0"/>
            </a:endParaRPr>
          </a:p>
          <a:p>
            <a:pPr algn="ctr"/>
            <a:r>
              <a:rPr lang="en-US" altLang="ja-JP" sz="1800">
                <a:latin typeface="Times New Roman" charset="0"/>
              </a:rPr>
              <a:t>K. Yabana and G. F. Bertsch</a:t>
            </a:r>
          </a:p>
          <a:p>
            <a:pPr algn="ctr"/>
            <a:r>
              <a:rPr lang="en-US" altLang="ja-JP" sz="1800">
                <a:latin typeface="Times New Roman" charset="0"/>
              </a:rPr>
              <a:t>Phys. Rev. </a:t>
            </a:r>
            <a:r>
              <a:rPr lang="en-US" altLang="ja-JP" sz="1800" b="1">
                <a:latin typeface="Times New Roman" charset="0"/>
              </a:rPr>
              <a:t>B54</a:t>
            </a:r>
            <a:r>
              <a:rPr lang="en-US" altLang="ja-JP" sz="1800">
                <a:latin typeface="Times New Roman" charset="0"/>
              </a:rPr>
              <a:t>, 4484 (1996).</a:t>
            </a:r>
          </a:p>
        </p:txBody>
      </p:sp>
      <p:sp>
        <p:nvSpPr>
          <p:cNvPr id="262149" name="Text Box 5"/>
          <p:cNvSpPr txBox="1">
            <a:spLocks noChangeArrowheads="1"/>
          </p:cNvSpPr>
          <p:nvPr/>
        </p:nvSpPr>
        <p:spPr bwMode="auto">
          <a:xfrm>
            <a:off x="504825" y="333375"/>
            <a:ext cx="747871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ja-JP" sz="2000"/>
              <a:t>TDKS</a:t>
            </a:r>
            <a:r>
              <a:rPr lang="ja-JP" altLang="en-US" sz="2000"/>
              <a:t>方程式による最初の時間発展計算　－</a:t>
            </a:r>
            <a:r>
              <a:rPr lang="en-US" altLang="ja-JP" sz="2000"/>
              <a:t> </a:t>
            </a:r>
            <a:r>
              <a:rPr lang="ja-JP" altLang="en-US" sz="2000"/>
              <a:t>実時間</a:t>
            </a:r>
            <a:r>
              <a:rPr lang="en-US" altLang="ja-JP" sz="2000"/>
              <a:t>-</a:t>
            </a:r>
            <a:r>
              <a:rPr lang="ja-JP" altLang="en-US" sz="2000"/>
              <a:t>実空間法</a:t>
            </a:r>
            <a:r>
              <a:rPr lang="en-US" altLang="ja-JP" sz="2000"/>
              <a:t> </a:t>
            </a:r>
            <a:r>
              <a:rPr lang="ja-JP" altLang="en-US" sz="2000"/>
              <a:t>－</a:t>
            </a:r>
          </a:p>
        </p:txBody>
      </p:sp>
      <p:sp>
        <p:nvSpPr>
          <p:cNvPr id="262150" name="Text Box 6"/>
          <p:cNvSpPr txBox="1">
            <a:spLocks noChangeArrowheads="1"/>
          </p:cNvSpPr>
          <p:nvPr/>
        </p:nvSpPr>
        <p:spPr bwMode="auto">
          <a:xfrm>
            <a:off x="684213" y="4192588"/>
            <a:ext cx="6254750" cy="1252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ja-JP" sz="1800" b="1">
                <a:latin typeface="Times New Roman" charset="0"/>
              </a:rPr>
              <a:t>Three-dimensional time-dependent Hartree-Fock calculation :</a:t>
            </a:r>
          </a:p>
          <a:p>
            <a:pPr algn="ctr"/>
            <a:r>
              <a:rPr lang="en-US" altLang="ja-JP" sz="1800" b="1">
                <a:latin typeface="Times New Roman" charset="0"/>
              </a:rPr>
              <a:t>Application to </a:t>
            </a:r>
            <a:r>
              <a:rPr lang="en-US" altLang="ja-JP" sz="1800" b="1" baseline="30000">
                <a:latin typeface="Times New Roman" charset="0"/>
              </a:rPr>
              <a:t>16</a:t>
            </a:r>
            <a:r>
              <a:rPr lang="en-US" altLang="ja-JP" sz="1800" b="1">
                <a:latin typeface="Times New Roman" charset="0"/>
              </a:rPr>
              <a:t>O + </a:t>
            </a:r>
            <a:r>
              <a:rPr lang="en-US" altLang="ja-JP" sz="1800" b="1" baseline="30000">
                <a:latin typeface="Times New Roman" charset="0"/>
              </a:rPr>
              <a:t>16</a:t>
            </a:r>
            <a:r>
              <a:rPr lang="en-US" altLang="ja-JP" sz="1800" b="1">
                <a:latin typeface="Times New Roman" charset="0"/>
              </a:rPr>
              <a:t>O collisions</a:t>
            </a:r>
          </a:p>
          <a:p>
            <a:pPr algn="ctr"/>
            <a:endParaRPr lang="en-US" altLang="ja-JP" sz="800">
              <a:latin typeface="Times New Roman" charset="0"/>
            </a:endParaRPr>
          </a:p>
          <a:p>
            <a:pPr algn="ctr"/>
            <a:r>
              <a:rPr lang="en-US" altLang="ja-JP">
                <a:latin typeface="Times New Roman" charset="0"/>
              </a:rPr>
              <a:t>H. Flocard, S. E. Koonin and M. S. Weiss</a:t>
            </a:r>
          </a:p>
          <a:p>
            <a:pPr algn="ctr"/>
            <a:r>
              <a:rPr lang="en-US" altLang="ja-JP">
                <a:latin typeface="Times New Roman" charset="0"/>
              </a:rPr>
              <a:t>Phys. Rev. </a:t>
            </a:r>
            <a:r>
              <a:rPr lang="en-US" altLang="ja-JP" b="1">
                <a:latin typeface="Times New Roman" charset="0"/>
              </a:rPr>
              <a:t>C17</a:t>
            </a:r>
            <a:r>
              <a:rPr lang="en-US" altLang="ja-JP">
                <a:latin typeface="Times New Roman" charset="0"/>
              </a:rPr>
              <a:t>, 1682 (1978).</a:t>
            </a:r>
          </a:p>
        </p:txBody>
      </p:sp>
      <p:sp>
        <p:nvSpPr>
          <p:cNvPr id="262151" name="Text Box 7"/>
          <p:cNvSpPr txBox="1">
            <a:spLocks noChangeArrowheads="1"/>
          </p:cNvSpPr>
          <p:nvPr/>
        </p:nvSpPr>
        <p:spPr bwMode="auto">
          <a:xfrm>
            <a:off x="468313" y="3644900"/>
            <a:ext cx="40449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ja-JP" altLang="en-US"/>
              <a:t>原子核物理の分野で先駆的な研究があった</a:t>
            </a:r>
          </a:p>
        </p:txBody>
      </p:sp>
      <p:sp>
        <p:nvSpPr>
          <p:cNvPr id="262152" name="Text Box 8"/>
          <p:cNvSpPr txBox="1">
            <a:spLocks noChangeArrowheads="1"/>
          </p:cNvSpPr>
          <p:nvPr/>
        </p:nvSpPr>
        <p:spPr bwMode="auto">
          <a:xfrm>
            <a:off x="6804025" y="4864100"/>
            <a:ext cx="1941513" cy="58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ja-JP" altLang="en-US"/>
              <a:t>・</a:t>
            </a:r>
            <a:r>
              <a:rPr lang="en-US" altLang="ja-JP"/>
              <a:t>3</a:t>
            </a:r>
            <a:r>
              <a:rPr lang="ja-JP" altLang="en-US"/>
              <a:t>次元メッシュ！</a:t>
            </a:r>
            <a:endParaRPr lang="en-US" altLang="ja-JP"/>
          </a:p>
          <a:p>
            <a:r>
              <a:rPr lang="ja-JP" altLang="en-US"/>
              <a:t>・実時間発展！</a:t>
            </a:r>
          </a:p>
        </p:txBody>
      </p:sp>
      <p:sp>
        <p:nvSpPr>
          <p:cNvPr id="262153" name="Text Box 9"/>
          <p:cNvSpPr txBox="1">
            <a:spLocks noChangeArrowheads="1"/>
          </p:cNvSpPr>
          <p:nvPr/>
        </p:nvSpPr>
        <p:spPr bwMode="auto">
          <a:xfrm>
            <a:off x="4895850" y="5876925"/>
            <a:ext cx="34925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ja-JP" sz="1400"/>
              <a:t>J. R. Chelikowsky</a:t>
            </a:r>
            <a:r>
              <a:rPr lang="ja-JP" altLang="en-US" sz="1400"/>
              <a:t>の実空間法（</a:t>
            </a:r>
            <a:r>
              <a:rPr lang="en-US" altLang="ja-JP" sz="1400"/>
              <a:t>1994</a:t>
            </a:r>
            <a:r>
              <a:rPr lang="ja-JP" altLang="en-US" sz="1400"/>
              <a:t>年）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602" name="Line 2"/>
          <p:cNvSpPr>
            <a:spLocks noChangeAspect="1" noChangeShapeType="1"/>
          </p:cNvSpPr>
          <p:nvPr/>
        </p:nvSpPr>
        <p:spPr bwMode="auto">
          <a:xfrm>
            <a:off x="295275" y="3143250"/>
            <a:ext cx="1716088" cy="0"/>
          </a:xfrm>
          <a:prstGeom prst="line">
            <a:avLst/>
          </a:prstGeom>
          <a:noFill/>
          <a:ln w="635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p:graphicFrame>
        <p:nvGraphicFramePr>
          <p:cNvPr id="281603" name="Object 3"/>
          <p:cNvGraphicFramePr>
            <a:graphicFrameLocks noChangeAspect="1"/>
          </p:cNvGraphicFramePr>
          <p:nvPr/>
        </p:nvGraphicFramePr>
        <p:xfrm>
          <a:off x="684213" y="1122363"/>
          <a:ext cx="1905000" cy="358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1776" name="数式" r:id="rId5" imgW="1206360" imgH="228600" progId="Equation.3">
                  <p:embed/>
                </p:oleObj>
              </mc:Choice>
              <mc:Fallback>
                <p:oleObj name="数式" r:id="rId5" imgW="1206360" imgH="2286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4213" y="1122363"/>
                        <a:ext cx="1905000" cy="358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1604" name="Object 4"/>
          <p:cNvGraphicFramePr>
            <a:graphicFrameLocks noChangeAspect="1"/>
          </p:cNvGraphicFramePr>
          <p:nvPr/>
        </p:nvGraphicFramePr>
        <p:xfrm>
          <a:off x="684213" y="1482725"/>
          <a:ext cx="2735262" cy="371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1777" name="数式" r:id="rId7" imgW="1688760" imgH="228600" progId="Equation.2">
                  <p:embed/>
                </p:oleObj>
              </mc:Choice>
              <mc:Fallback>
                <p:oleObj name="数式" r:id="rId7" imgW="1688760" imgH="228600" progId="Equation.2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4213" y="1482725"/>
                        <a:ext cx="2735262" cy="371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1605" name="Object 5"/>
          <p:cNvGraphicFramePr>
            <a:graphicFrameLocks noChangeAspect="1"/>
          </p:cNvGraphicFramePr>
          <p:nvPr/>
        </p:nvGraphicFramePr>
        <p:xfrm>
          <a:off x="673100" y="2778125"/>
          <a:ext cx="2058988" cy="795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1778" name="数式" r:id="rId9" imgW="1244520" imgH="482400" progId="Equation.3">
                  <p:embed/>
                </p:oleObj>
              </mc:Choice>
              <mc:Fallback>
                <p:oleObj name="数式" r:id="rId9" imgW="1244520" imgH="4824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3100" y="2778125"/>
                        <a:ext cx="2058988" cy="795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1606" name="Text Box 6"/>
          <p:cNvSpPr txBox="1">
            <a:spLocks noChangeArrowheads="1"/>
          </p:cNvSpPr>
          <p:nvPr/>
        </p:nvSpPr>
        <p:spPr bwMode="auto">
          <a:xfrm>
            <a:off x="395288" y="762000"/>
            <a:ext cx="2884487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ja-JP">
                <a:solidFill>
                  <a:schemeClr val="accent2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1. Apply impulsive external field</a:t>
            </a:r>
          </a:p>
        </p:txBody>
      </p:sp>
      <p:sp>
        <p:nvSpPr>
          <p:cNvPr id="281607" name="Text Box 7"/>
          <p:cNvSpPr txBox="1">
            <a:spLocks noChangeArrowheads="1"/>
          </p:cNvSpPr>
          <p:nvPr/>
        </p:nvSpPr>
        <p:spPr bwMode="auto">
          <a:xfrm>
            <a:off x="395288" y="1914525"/>
            <a:ext cx="3603625" cy="825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ja-JP">
                <a:solidFill>
                  <a:schemeClr val="accent2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2. Calculate dipole moment in time p(t)</a:t>
            </a:r>
          </a:p>
          <a:p>
            <a:endParaRPr lang="en-US" altLang="ja-JP">
              <a:solidFill>
                <a:schemeClr val="accent2"/>
              </a:solidFill>
              <a:latin typeface="Times New Roman" charset="0"/>
              <a:ea typeface="ＭＳ Ｐゴシック" charset="0"/>
              <a:cs typeface="ＭＳ Ｐゴシック" charset="0"/>
            </a:endParaRPr>
          </a:p>
          <a:p>
            <a:r>
              <a:rPr lang="en-US" altLang="ja-JP">
                <a:solidFill>
                  <a:schemeClr val="accent2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3. Time-frequency Fourier transformation</a:t>
            </a:r>
          </a:p>
        </p:txBody>
      </p:sp>
      <p:pic>
        <p:nvPicPr>
          <p:cNvPr id="281608" name="Picture 8" descr="C2H4Lt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363" y="549275"/>
            <a:ext cx="3897312" cy="2422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1609" name="Picture 9" descr="C2H4Ls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9700" y="3716338"/>
            <a:ext cx="3414713" cy="298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1610" name="Line 10"/>
          <p:cNvSpPr>
            <a:spLocks noChangeShapeType="1"/>
          </p:cNvSpPr>
          <p:nvPr/>
        </p:nvSpPr>
        <p:spPr bwMode="auto">
          <a:xfrm>
            <a:off x="6659563" y="2852738"/>
            <a:ext cx="0" cy="433387"/>
          </a:xfrm>
          <a:prstGeom prst="line">
            <a:avLst/>
          </a:prstGeom>
          <a:noFill/>
          <a:ln w="63500">
            <a:solidFill>
              <a:srgbClr val="00FF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281611" name="Text Box 11"/>
          <p:cNvSpPr txBox="1">
            <a:spLocks noChangeArrowheads="1"/>
          </p:cNvSpPr>
          <p:nvPr/>
        </p:nvSpPr>
        <p:spPr bwMode="auto">
          <a:xfrm>
            <a:off x="6156325" y="188913"/>
            <a:ext cx="16129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ja-JP" sz="1800">
                <a:latin typeface="Times New Roman" charset="0"/>
                <a:ea typeface="ＭＳ Ｐゴシック" charset="0"/>
                <a:cs typeface="ＭＳ Ｐゴシック" charset="0"/>
              </a:rPr>
              <a:t>Dipole moment</a:t>
            </a:r>
          </a:p>
        </p:txBody>
      </p:sp>
      <p:sp>
        <p:nvSpPr>
          <p:cNvPr id="281612" name="Text Box 12"/>
          <p:cNvSpPr txBox="1">
            <a:spLocks noChangeArrowheads="1"/>
          </p:cNvSpPr>
          <p:nvPr/>
        </p:nvSpPr>
        <p:spPr bwMode="auto">
          <a:xfrm>
            <a:off x="6011863" y="3357563"/>
            <a:ext cx="18796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ja-JP" sz="1800">
                <a:latin typeface="Times New Roman" charset="0"/>
                <a:ea typeface="ＭＳ Ｐゴシック" charset="0"/>
                <a:cs typeface="ＭＳ Ｐゴシック" charset="0"/>
              </a:rPr>
              <a:t>Oscillator strength</a:t>
            </a:r>
          </a:p>
        </p:txBody>
      </p:sp>
      <p:sp>
        <p:nvSpPr>
          <p:cNvPr id="281613" name="Text Box 13"/>
          <p:cNvSpPr txBox="1">
            <a:spLocks noChangeArrowheads="1"/>
          </p:cNvSpPr>
          <p:nvPr/>
        </p:nvSpPr>
        <p:spPr bwMode="auto">
          <a:xfrm>
            <a:off x="684213" y="6446838"/>
            <a:ext cx="47371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ja-JP" sz="1800">
                <a:solidFill>
                  <a:srgbClr val="FF0000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Whole spectrum from single real-time calculation</a:t>
            </a:r>
          </a:p>
        </p:txBody>
      </p:sp>
      <p:sp>
        <p:nvSpPr>
          <p:cNvPr id="281615" name="Text Box 15"/>
          <p:cNvSpPr txBox="1">
            <a:spLocks noChangeArrowheads="1"/>
          </p:cNvSpPr>
          <p:nvPr/>
        </p:nvSpPr>
        <p:spPr bwMode="auto">
          <a:xfrm>
            <a:off x="395288" y="260350"/>
            <a:ext cx="4973637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FF">
                    <a:alpha val="50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ja-JP" sz="2000"/>
              <a:t>Linear response calculation in real-time</a:t>
            </a:r>
          </a:p>
        </p:txBody>
      </p:sp>
      <p:pic>
        <p:nvPicPr>
          <p:cNvPr id="2" name="C2H4L_xz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611560" y="3645024"/>
            <a:ext cx="2304256" cy="2304256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626" name="Picture 2" descr="C2H4_G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44675"/>
            <a:ext cx="5976938" cy="4592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2627" name="Text Box 3"/>
          <p:cNvSpPr txBox="1">
            <a:spLocks noChangeArrowheads="1"/>
          </p:cNvSpPr>
          <p:nvPr/>
        </p:nvSpPr>
        <p:spPr bwMode="auto">
          <a:xfrm>
            <a:off x="539750" y="6553200"/>
            <a:ext cx="44704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ja-JP" sz="1400">
                <a:latin typeface="Times New Roman" charset="0"/>
                <a:ea typeface="ＭＳ Ｐゴシック" charset="0"/>
                <a:cs typeface="ＭＳ Ｐゴシック" charset="0"/>
              </a:rPr>
              <a:t>T. Nakatsukasa, K. Yabana, J. Chem. Phys. 114(2001)2550.</a:t>
            </a:r>
          </a:p>
        </p:txBody>
      </p:sp>
      <p:sp>
        <p:nvSpPr>
          <p:cNvPr id="282628" name="Text Box 4"/>
          <p:cNvSpPr txBox="1">
            <a:spLocks noChangeArrowheads="1"/>
          </p:cNvSpPr>
          <p:nvPr/>
        </p:nvSpPr>
        <p:spPr bwMode="auto">
          <a:xfrm>
            <a:off x="396875" y="260350"/>
            <a:ext cx="604678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ja-JP" sz="2000">
                <a:solidFill>
                  <a:schemeClr val="accent2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Comparison with measurement (linear optical absorption)</a:t>
            </a:r>
          </a:p>
        </p:txBody>
      </p:sp>
      <p:sp>
        <p:nvSpPr>
          <p:cNvPr id="282629" name="Line 5"/>
          <p:cNvSpPr>
            <a:spLocks noChangeShapeType="1"/>
          </p:cNvSpPr>
          <p:nvPr/>
        </p:nvSpPr>
        <p:spPr bwMode="auto">
          <a:xfrm flipH="1">
            <a:off x="4284663" y="4437063"/>
            <a:ext cx="647700" cy="5762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282630" name="Text Box 6"/>
          <p:cNvSpPr txBox="1">
            <a:spLocks noChangeArrowheads="1"/>
          </p:cNvSpPr>
          <p:nvPr/>
        </p:nvSpPr>
        <p:spPr bwMode="auto">
          <a:xfrm>
            <a:off x="4932363" y="4149725"/>
            <a:ext cx="6746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ja-JP" sz="2400">
                <a:latin typeface="Times New Roman" charset="0"/>
                <a:ea typeface="ＭＳ Ｐゴシック" charset="0"/>
                <a:cs typeface="ＭＳ Ｐゴシック" charset="0"/>
              </a:rPr>
              <a:t>Exp</a:t>
            </a:r>
          </a:p>
        </p:txBody>
      </p:sp>
      <p:sp>
        <p:nvSpPr>
          <p:cNvPr id="282631" name="Line 7"/>
          <p:cNvSpPr>
            <a:spLocks noChangeShapeType="1"/>
          </p:cNvSpPr>
          <p:nvPr/>
        </p:nvSpPr>
        <p:spPr bwMode="auto">
          <a:xfrm flipH="1">
            <a:off x="3563938" y="4078288"/>
            <a:ext cx="433387" cy="431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282632" name="Text Box 8"/>
          <p:cNvSpPr txBox="1">
            <a:spLocks noChangeArrowheads="1"/>
          </p:cNvSpPr>
          <p:nvPr/>
        </p:nvSpPr>
        <p:spPr bwMode="auto">
          <a:xfrm>
            <a:off x="3924300" y="3789363"/>
            <a:ext cx="11668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ja-JP" sz="2400">
                <a:latin typeface="Times New Roman" charset="0"/>
                <a:ea typeface="ＭＳ Ｐゴシック" charset="0"/>
                <a:cs typeface="ＭＳ Ｐゴシック" charset="0"/>
              </a:rPr>
              <a:t>TDDFT</a:t>
            </a:r>
          </a:p>
        </p:txBody>
      </p:sp>
      <p:sp>
        <p:nvSpPr>
          <p:cNvPr id="282633" name="Line 9"/>
          <p:cNvSpPr>
            <a:spLocks noChangeShapeType="1"/>
          </p:cNvSpPr>
          <p:nvPr/>
        </p:nvSpPr>
        <p:spPr bwMode="auto">
          <a:xfrm flipV="1">
            <a:off x="2916238" y="4941888"/>
            <a:ext cx="576262" cy="3587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282634" name="Text Box 10"/>
          <p:cNvSpPr txBox="1">
            <a:spLocks noChangeArrowheads="1"/>
          </p:cNvSpPr>
          <p:nvPr/>
        </p:nvSpPr>
        <p:spPr bwMode="auto">
          <a:xfrm>
            <a:off x="2124075" y="5300663"/>
            <a:ext cx="2584450" cy="58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ja-JP">
                <a:latin typeface="Times New Roman" charset="0"/>
                <a:ea typeface="ＭＳ Ｐゴシック" charset="0"/>
                <a:cs typeface="ＭＳ Ｐゴシック" charset="0"/>
              </a:rPr>
              <a:t>Without dynamical screening</a:t>
            </a:r>
          </a:p>
          <a:p>
            <a:pPr algn="ctr"/>
            <a:r>
              <a:rPr lang="en-US" altLang="ja-JP">
                <a:latin typeface="Times New Roman" charset="0"/>
                <a:ea typeface="ＭＳ Ｐゴシック" charset="0"/>
                <a:cs typeface="ＭＳ Ｐゴシック" charset="0"/>
              </a:rPr>
              <a:t>(frozen Hamiltonian)</a:t>
            </a:r>
          </a:p>
        </p:txBody>
      </p:sp>
      <p:sp>
        <p:nvSpPr>
          <p:cNvPr id="282635" name="Text Box 11"/>
          <p:cNvSpPr txBox="1">
            <a:spLocks noChangeArrowheads="1"/>
          </p:cNvSpPr>
          <p:nvPr/>
        </p:nvSpPr>
        <p:spPr bwMode="auto">
          <a:xfrm>
            <a:off x="685800" y="763588"/>
            <a:ext cx="44386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ja-JP" sz="1800">
                <a:solidFill>
                  <a:srgbClr val="009900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TDDFT accurately describe optical absorption</a:t>
            </a:r>
          </a:p>
          <a:p>
            <a:r>
              <a:rPr lang="en-US" altLang="ja-JP" sz="1800">
                <a:solidFill>
                  <a:srgbClr val="009900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Dynamical screening effect is significant</a:t>
            </a:r>
          </a:p>
        </p:txBody>
      </p:sp>
      <p:graphicFrame>
        <p:nvGraphicFramePr>
          <p:cNvPr id="282636" name="Object 12"/>
          <p:cNvGraphicFramePr>
            <a:graphicFrameLocks noChangeAspect="1"/>
          </p:cNvGraphicFramePr>
          <p:nvPr/>
        </p:nvGraphicFramePr>
        <p:xfrm>
          <a:off x="5724525" y="1484313"/>
          <a:ext cx="3097213" cy="696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2891" name="数式" r:id="rId4" imgW="1917360" imgH="431640" progId="Equation.3">
                  <p:embed/>
                </p:oleObj>
              </mc:Choice>
              <mc:Fallback>
                <p:oleObj name="数式" r:id="rId4" imgW="1917360" imgH="431640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24525" y="1484313"/>
                        <a:ext cx="3097213" cy="696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0066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2637" name="Line 13"/>
          <p:cNvSpPr>
            <a:spLocks noChangeShapeType="1"/>
          </p:cNvSpPr>
          <p:nvPr/>
        </p:nvSpPr>
        <p:spPr bwMode="auto">
          <a:xfrm>
            <a:off x="757238" y="1412875"/>
            <a:ext cx="2519362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p:graphicFrame>
        <p:nvGraphicFramePr>
          <p:cNvPr id="282638" name="Object 14"/>
          <p:cNvGraphicFramePr>
            <a:graphicFrameLocks noChangeAspect="1"/>
          </p:cNvGraphicFramePr>
          <p:nvPr/>
        </p:nvGraphicFramePr>
        <p:xfrm>
          <a:off x="5805488" y="3141663"/>
          <a:ext cx="3016250" cy="696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2892" name="数式" r:id="rId6" imgW="1866600" imgH="431640" progId="Equation.3">
                  <p:embed/>
                </p:oleObj>
              </mc:Choice>
              <mc:Fallback>
                <p:oleObj name="数式" r:id="rId6" imgW="1866600" imgH="431640" progId="Equation.3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05488" y="3141663"/>
                        <a:ext cx="3016250" cy="696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0066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2639" name="Text Box 15"/>
          <p:cNvSpPr txBox="1">
            <a:spLocks noChangeArrowheads="1"/>
          </p:cNvSpPr>
          <p:nvPr/>
        </p:nvSpPr>
        <p:spPr bwMode="auto">
          <a:xfrm>
            <a:off x="6265863" y="2349500"/>
            <a:ext cx="5905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ja-JP" sz="1800">
                <a:latin typeface="Times New Roman" charset="0"/>
                <a:ea typeface="ＭＳ Ｐゴシック" charset="0"/>
                <a:cs typeface="ＭＳ Ｐゴシック" charset="0"/>
              </a:rPr>
              <a:t>with</a:t>
            </a:r>
          </a:p>
        </p:txBody>
      </p:sp>
      <p:sp>
        <p:nvSpPr>
          <p:cNvPr id="282640" name="Text Box 16"/>
          <p:cNvSpPr txBox="1">
            <a:spLocks noChangeArrowheads="1"/>
          </p:cNvSpPr>
          <p:nvPr/>
        </p:nvSpPr>
        <p:spPr bwMode="auto">
          <a:xfrm>
            <a:off x="5978525" y="2636838"/>
            <a:ext cx="8826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ja-JP" sz="1800">
                <a:latin typeface="Times New Roman" charset="0"/>
                <a:ea typeface="ＭＳ Ｐゴシック" charset="0"/>
                <a:cs typeface="ＭＳ Ｐゴシック" charset="0"/>
              </a:rPr>
              <a:t>without</a:t>
            </a:r>
          </a:p>
        </p:txBody>
      </p:sp>
      <p:sp>
        <p:nvSpPr>
          <p:cNvPr id="282641" name="Text Box 17"/>
          <p:cNvSpPr txBox="1">
            <a:spLocks noChangeArrowheads="1"/>
          </p:cNvSpPr>
          <p:nvPr/>
        </p:nvSpPr>
        <p:spPr bwMode="auto">
          <a:xfrm>
            <a:off x="6770688" y="2493963"/>
            <a:ext cx="1909762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ja-JP">
                <a:latin typeface="Times New Roman" charset="0"/>
                <a:ea typeface="ＭＳ Ｐゴシック" charset="0"/>
                <a:cs typeface="ＭＳ Ｐゴシック" charset="0"/>
              </a:rPr>
              <a:t>Dynamical screening</a:t>
            </a:r>
          </a:p>
        </p:txBody>
      </p:sp>
      <p:sp>
        <p:nvSpPr>
          <p:cNvPr id="282642" name="Line 18"/>
          <p:cNvSpPr>
            <a:spLocks noChangeShapeType="1"/>
          </p:cNvSpPr>
          <p:nvPr/>
        </p:nvSpPr>
        <p:spPr bwMode="auto">
          <a:xfrm>
            <a:off x="6626225" y="2997200"/>
            <a:ext cx="936625" cy="3603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282643" name="Line 19"/>
          <p:cNvSpPr>
            <a:spLocks noChangeShapeType="1"/>
          </p:cNvSpPr>
          <p:nvPr/>
        </p:nvSpPr>
        <p:spPr bwMode="auto">
          <a:xfrm flipV="1">
            <a:off x="6554788" y="1917700"/>
            <a:ext cx="1008062" cy="5032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p:grpSp>
        <p:nvGrpSpPr>
          <p:cNvPr id="282644" name="Group 20"/>
          <p:cNvGrpSpPr>
            <a:grpSpLocks/>
          </p:cNvGrpSpPr>
          <p:nvPr/>
        </p:nvGrpSpPr>
        <p:grpSpPr bwMode="auto">
          <a:xfrm>
            <a:off x="6046788" y="4479925"/>
            <a:ext cx="2660650" cy="1797050"/>
            <a:chOff x="3809" y="2822"/>
            <a:chExt cx="1676" cy="1132"/>
          </a:xfrm>
        </p:grpSpPr>
        <p:sp>
          <p:nvSpPr>
            <p:cNvPr id="282645" name="Oval 21"/>
            <p:cNvSpPr>
              <a:spLocks noChangeArrowheads="1"/>
            </p:cNvSpPr>
            <p:nvPr/>
          </p:nvSpPr>
          <p:spPr bwMode="auto">
            <a:xfrm>
              <a:off x="4721" y="3014"/>
              <a:ext cx="144" cy="14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  <p:sp>
          <p:nvSpPr>
            <p:cNvPr id="282646" name="Oval 22"/>
            <p:cNvSpPr>
              <a:spLocks noChangeArrowheads="1"/>
            </p:cNvSpPr>
            <p:nvPr/>
          </p:nvSpPr>
          <p:spPr bwMode="auto">
            <a:xfrm>
              <a:off x="4865" y="3158"/>
              <a:ext cx="144" cy="14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  <p:sp>
          <p:nvSpPr>
            <p:cNvPr id="282647" name="Oval 23"/>
            <p:cNvSpPr>
              <a:spLocks noChangeArrowheads="1"/>
            </p:cNvSpPr>
            <p:nvPr/>
          </p:nvSpPr>
          <p:spPr bwMode="auto">
            <a:xfrm>
              <a:off x="5057" y="3158"/>
              <a:ext cx="144" cy="14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  <p:sp>
          <p:nvSpPr>
            <p:cNvPr id="282648" name="Oval 24"/>
            <p:cNvSpPr>
              <a:spLocks noChangeArrowheads="1"/>
            </p:cNvSpPr>
            <p:nvPr/>
          </p:nvSpPr>
          <p:spPr bwMode="auto">
            <a:xfrm>
              <a:off x="4721" y="3302"/>
              <a:ext cx="144" cy="14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  <p:sp>
          <p:nvSpPr>
            <p:cNvPr id="282649" name="Oval 25"/>
            <p:cNvSpPr>
              <a:spLocks noChangeArrowheads="1"/>
            </p:cNvSpPr>
            <p:nvPr/>
          </p:nvSpPr>
          <p:spPr bwMode="auto">
            <a:xfrm>
              <a:off x="5201" y="3014"/>
              <a:ext cx="144" cy="14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  <p:sp>
          <p:nvSpPr>
            <p:cNvPr id="282650" name="Oval 26"/>
            <p:cNvSpPr>
              <a:spLocks noChangeArrowheads="1"/>
            </p:cNvSpPr>
            <p:nvPr/>
          </p:nvSpPr>
          <p:spPr bwMode="auto">
            <a:xfrm>
              <a:off x="5201" y="3302"/>
              <a:ext cx="144" cy="14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  <p:sp>
          <p:nvSpPr>
            <p:cNvPr id="282651" name="Line 27"/>
            <p:cNvSpPr>
              <a:spLocks noChangeShapeType="1"/>
            </p:cNvSpPr>
            <p:nvPr/>
          </p:nvSpPr>
          <p:spPr bwMode="auto">
            <a:xfrm>
              <a:off x="3809" y="2870"/>
              <a:ext cx="528" cy="0"/>
            </a:xfrm>
            <a:prstGeom prst="line">
              <a:avLst/>
            </a:prstGeom>
            <a:noFill/>
            <a:ln w="9525">
              <a:solidFill>
                <a:srgbClr val="993366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  <p:sp>
          <p:nvSpPr>
            <p:cNvPr id="282652" name="Line 28"/>
            <p:cNvSpPr>
              <a:spLocks noChangeShapeType="1"/>
            </p:cNvSpPr>
            <p:nvPr/>
          </p:nvSpPr>
          <p:spPr bwMode="auto">
            <a:xfrm>
              <a:off x="3809" y="3014"/>
              <a:ext cx="528" cy="0"/>
            </a:xfrm>
            <a:prstGeom prst="line">
              <a:avLst/>
            </a:prstGeom>
            <a:noFill/>
            <a:ln w="9525">
              <a:solidFill>
                <a:srgbClr val="993366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  <p:sp>
          <p:nvSpPr>
            <p:cNvPr id="282653" name="Line 29"/>
            <p:cNvSpPr>
              <a:spLocks noChangeShapeType="1"/>
            </p:cNvSpPr>
            <p:nvPr/>
          </p:nvSpPr>
          <p:spPr bwMode="auto">
            <a:xfrm>
              <a:off x="3809" y="3158"/>
              <a:ext cx="528" cy="0"/>
            </a:xfrm>
            <a:prstGeom prst="line">
              <a:avLst/>
            </a:prstGeom>
            <a:noFill/>
            <a:ln w="9525">
              <a:solidFill>
                <a:srgbClr val="993366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  <p:sp>
          <p:nvSpPr>
            <p:cNvPr id="282654" name="Line 30"/>
            <p:cNvSpPr>
              <a:spLocks noChangeShapeType="1"/>
            </p:cNvSpPr>
            <p:nvPr/>
          </p:nvSpPr>
          <p:spPr bwMode="auto">
            <a:xfrm>
              <a:off x="3809" y="3302"/>
              <a:ext cx="528" cy="0"/>
            </a:xfrm>
            <a:prstGeom prst="line">
              <a:avLst/>
            </a:prstGeom>
            <a:noFill/>
            <a:ln w="9525">
              <a:solidFill>
                <a:srgbClr val="993366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  <p:sp>
          <p:nvSpPr>
            <p:cNvPr id="282655" name="Line 31"/>
            <p:cNvSpPr>
              <a:spLocks noChangeShapeType="1"/>
            </p:cNvSpPr>
            <p:nvPr/>
          </p:nvSpPr>
          <p:spPr bwMode="auto">
            <a:xfrm>
              <a:off x="3809" y="3446"/>
              <a:ext cx="528" cy="0"/>
            </a:xfrm>
            <a:prstGeom prst="line">
              <a:avLst/>
            </a:prstGeom>
            <a:noFill/>
            <a:ln w="9525">
              <a:solidFill>
                <a:srgbClr val="993366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  <p:sp>
          <p:nvSpPr>
            <p:cNvPr id="282656" name="Line 32"/>
            <p:cNvSpPr>
              <a:spLocks noChangeShapeType="1"/>
            </p:cNvSpPr>
            <p:nvPr/>
          </p:nvSpPr>
          <p:spPr bwMode="auto">
            <a:xfrm>
              <a:off x="3809" y="3590"/>
              <a:ext cx="528" cy="0"/>
            </a:xfrm>
            <a:prstGeom prst="line">
              <a:avLst/>
            </a:prstGeom>
            <a:noFill/>
            <a:ln w="9525">
              <a:solidFill>
                <a:srgbClr val="993366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  <p:graphicFrame>
          <p:nvGraphicFramePr>
            <p:cNvPr id="282657" name="Object 33"/>
            <p:cNvGraphicFramePr>
              <a:graphicFrameLocks noChangeAspect="1"/>
            </p:cNvGraphicFramePr>
            <p:nvPr/>
          </p:nvGraphicFramePr>
          <p:xfrm>
            <a:off x="3809" y="3686"/>
            <a:ext cx="475" cy="26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82893" name="数式" r:id="rId8" imgW="406080" imgH="228600" progId="Equation.3">
                    <p:embed/>
                  </p:oleObj>
                </mc:Choice>
                <mc:Fallback>
                  <p:oleObj name="数式" r:id="rId8" imgW="406080" imgH="228600" progId="Equation.3">
                    <p:embed/>
                    <p:pic>
                      <p:nvPicPr>
                        <p:cNvPr id="0" name="Object 3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09" y="3686"/>
                          <a:ext cx="475" cy="26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chemeClr val="bg2">
                                    <a:alpha val="74998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82658" name="Text Box 34"/>
            <p:cNvSpPr txBox="1">
              <a:spLocks noChangeArrowheads="1"/>
            </p:cNvSpPr>
            <p:nvPr/>
          </p:nvSpPr>
          <p:spPr bwMode="auto">
            <a:xfrm>
              <a:off x="5297" y="3014"/>
              <a:ext cx="188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ja-JP">
                  <a:solidFill>
                    <a:srgbClr val="FF0066"/>
                  </a:solidFill>
                  <a:latin typeface="Times New Roman" charset="0"/>
                  <a:ea typeface="ＭＳ Ｐゴシック" charset="0"/>
                  <a:cs typeface="ＭＳ Ｐゴシック" charset="0"/>
                </a:rPr>
                <a:t>+</a:t>
              </a:r>
              <a:endParaRPr lang="en-US" altLang="ja-JP" sz="3200">
                <a:latin typeface="Times New Roman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282659" name="Text Box 35"/>
            <p:cNvSpPr txBox="1">
              <a:spLocks noChangeArrowheads="1"/>
            </p:cNvSpPr>
            <p:nvPr/>
          </p:nvSpPr>
          <p:spPr bwMode="auto">
            <a:xfrm>
              <a:off x="5297" y="2870"/>
              <a:ext cx="188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ja-JP">
                  <a:solidFill>
                    <a:srgbClr val="FF0066"/>
                  </a:solidFill>
                  <a:latin typeface="Times New Roman" charset="0"/>
                  <a:ea typeface="ＭＳ Ｐゴシック" charset="0"/>
                  <a:cs typeface="ＭＳ Ｐゴシック" charset="0"/>
                </a:rPr>
                <a:t>+</a:t>
              </a:r>
              <a:endParaRPr lang="en-US" altLang="ja-JP" sz="3200">
                <a:latin typeface="Times New Roman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282660" name="Text Box 36"/>
            <p:cNvSpPr txBox="1">
              <a:spLocks noChangeArrowheads="1"/>
            </p:cNvSpPr>
            <p:nvPr/>
          </p:nvSpPr>
          <p:spPr bwMode="auto">
            <a:xfrm>
              <a:off x="5201" y="3110"/>
              <a:ext cx="188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ja-JP">
                  <a:solidFill>
                    <a:srgbClr val="FF0066"/>
                  </a:solidFill>
                  <a:latin typeface="Times New Roman" charset="0"/>
                  <a:ea typeface="ＭＳ Ｐゴシック" charset="0"/>
                  <a:cs typeface="ＭＳ Ｐゴシック" charset="0"/>
                </a:rPr>
                <a:t>+</a:t>
              </a:r>
              <a:endParaRPr lang="en-US" altLang="ja-JP" sz="3200">
                <a:latin typeface="Times New Roman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282661" name="Text Box 37"/>
            <p:cNvSpPr txBox="1">
              <a:spLocks noChangeArrowheads="1"/>
            </p:cNvSpPr>
            <p:nvPr/>
          </p:nvSpPr>
          <p:spPr bwMode="auto">
            <a:xfrm>
              <a:off x="5297" y="3350"/>
              <a:ext cx="188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ja-JP">
                  <a:solidFill>
                    <a:srgbClr val="FF0066"/>
                  </a:solidFill>
                  <a:latin typeface="Times New Roman" charset="0"/>
                  <a:ea typeface="ＭＳ Ｐゴシック" charset="0"/>
                  <a:cs typeface="ＭＳ Ｐゴシック" charset="0"/>
                </a:rPr>
                <a:t>+</a:t>
              </a:r>
              <a:endParaRPr lang="en-US" altLang="ja-JP" sz="3200">
                <a:latin typeface="Times New Roman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282662" name="Text Box 38"/>
            <p:cNvSpPr txBox="1">
              <a:spLocks noChangeArrowheads="1"/>
            </p:cNvSpPr>
            <p:nvPr/>
          </p:nvSpPr>
          <p:spPr bwMode="auto">
            <a:xfrm>
              <a:off x="5297" y="3206"/>
              <a:ext cx="188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ja-JP">
                  <a:solidFill>
                    <a:srgbClr val="FF0066"/>
                  </a:solidFill>
                  <a:latin typeface="Times New Roman" charset="0"/>
                  <a:ea typeface="ＭＳ Ｐゴシック" charset="0"/>
                  <a:cs typeface="ＭＳ Ｐゴシック" charset="0"/>
                </a:rPr>
                <a:t>+</a:t>
              </a:r>
              <a:endParaRPr lang="en-US" altLang="ja-JP" sz="3200">
                <a:latin typeface="Times New Roman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282663" name="Text Box 39"/>
            <p:cNvSpPr txBox="1">
              <a:spLocks noChangeArrowheads="1"/>
            </p:cNvSpPr>
            <p:nvPr/>
          </p:nvSpPr>
          <p:spPr bwMode="auto">
            <a:xfrm>
              <a:off x="5201" y="3398"/>
              <a:ext cx="188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ja-JP">
                  <a:solidFill>
                    <a:srgbClr val="FF0066"/>
                  </a:solidFill>
                  <a:latin typeface="Times New Roman" charset="0"/>
                  <a:ea typeface="ＭＳ Ｐゴシック" charset="0"/>
                  <a:cs typeface="ＭＳ Ｐゴシック" charset="0"/>
                </a:rPr>
                <a:t>+</a:t>
              </a:r>
              <a:endParaRPr lang="en-US" altLang="ja-JP" sz="3200">
                <a:latin typeface="Times New Roman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282664" name="Text Box 40"/>
            <p:cNvSpPr txBox="1">
              <a:spLocks noChangeArrowheads="1"/>
            </p:cNvSpPr>
            <p:nvPr/>
          </p:nvSpPr>
          <p:spPr bwMode="auto">
            <a:xfrm>
              <a:off x="5201" y="2822"/>
              <a:ext cx="188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ja-JP">
                  <a:solidFill>
                    <a:srgbClr val="FF0066"/>
                  </a:solidFill>
                  <a:latin typeface="Times New Roman" charset="0"/>
                  <a:ea typeface="ＭＳ Ｐゴシック" charset="0"/>
                  <a:cs typeface="ＭＳ Ｐゴシック" charset="0"/>
                </a:rPr>
                <a:t>+</a:t>
              </a:r>
              <a:endParaRPr lang="en-US" altLang="ja-JP" sz="3200">
                <a:latin typeface="Times New Roman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282665" name="Text Box 41"/>
            <p:cNvSpPr txBox="1">
              <a:spLocks noChangeArrowheads="1"/>
            </p:cNvSpPr>
            <p:nvPr/>
          </p:nvSpPr>
          <p:spPr bwMode="auto">
            <a:xfrm>
              <a:off x="4481" y="3014"/>
              <a:ext cx="244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ja-JP" altLang="en-US">
                  <a:solidFill>
                    <a:srgbClr val="0000FF"/>
                  </a:solidFill>
                  <a:latin typeface="Times New Roman" charset="0"/>
                  <a:ea typeface="ＭＳ Ｐゴシック" charset="0"/>
                  <a:cs typeface="ＭＳ Ｐゴシック" charset="0"/>
                </a:rPr>
                <a:t>－</a:t>
              </a:r>
              <a:endParaRPr lang="ja-JP" altLang="en-US" sz="3200">
                <a:latin typeface="Times New Roman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282666" name="Text Box 42"/>
            <p:cNvSpPr txBox="1">
              <a:spLocks noChangeArrowheads="1"/>
            </p:cNvSpPr>
            <p:nvPr/>
          </p:nvSpPr>
          <p:spPr bwMode="auto">
            <a:xfrm>
              <a:off x="4577" y="2870"/>
              <a:ext cx="244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ja-JP" altLang="en-US">
                  <a:solidFill>
                    <a:srgbClr val="0000FF"/>
                  </a:solidFill>
                  <a:latin typeface="Times New Roman" charset="0"/>
                  <a:ea typeface="ＭＳ Ｐゴシック" charset="0"/>
                  <a:cs typeface="ＭＳ Ｐゴシック" charset="0"/>
                </a:rPr>
                <a:t>－</a:t>
              </a:r>
              <a:endParaRPr lang="ja-JP" altLang="en-US" sz="3200">
                <a:latin typeface="Times New Roman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282667" name="Text Box 43"/>
            <p:cNvSpPr txBox="1">
              <a:spLocks noChangeArrowheads="1"/>
            </p:cNvSpPr>
            <p:nvPr/>
          </p:nvSpPr>
          <p:spPr bwMode="auto">
            <a:xfrm>
              <a:off x="4481" y="3302"/>
              <a:ext cx="244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ja-JP" altLang="en-US">
                  <a:solidFill>
                    <a:srgbClr val="0000FF"/>
                  </a:solidFill>
                  <a:latin typeface="Times New Roman" charset="0"/>
                  <a:ea typeface="ＭＳ Ｐゴシック" charset="0"/>
                  <a:cs typeface="ＭＳ Ｐゴシック" charset="0"/>
                </a:rPr>
                <a:t>－</a:t>
              </a:r>
              <a:endParaRPr lang="ja-JP" altLang="en-US" sz="3200">
                <a:latin typeface="Times New Roman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282668" name="Text Box 44"/>
            <p:cNvSpPr txBox="1">
              <a:spLocks noChangeArrowheads="1"/>
            </p:cNvSpPr>
            <p:nvPr/>
          </p:nvSpPr>
          <p:spPr bwMode="auto">
            <a:xfrm>
              <a:off x="4577" y="3110"/>
              <a:ext cx="244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ja-JP" altLang="en-US">
                  <a:solidFill>
                    <a:srgbClr val="0000FF"/>
                  </a:solidFill>
                  <a:latin typeface="Times New Roman" charset="0"/>
                  <a:ea typeface="ＭＳ Ｐゴシック" charset="0"/>
                  <a:cs typeface="ＭＳ Ｐゴシック" charset="0"/>
                </a:rPr>
                <a:t>－</a:t>
              </a:r>
              <a:endParaRPr lang="ja-JP" altLang="en-US" sz="3200">
                <a:latin typeface="Times New Roman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282669" name="Text Box 45"/>
            <p:cNvSpPr txBox="1">
              <a:spLocks noChangeArrowheads="1"/>
            </p:cNvSpPr>
            <p:nvPr/>
          </p:nvSpPr>
          <p:spPr bwMode="auto">
            <a:xfrm>
              <a:off x="4721" y="2870"/>
              <a:ext cx="244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ja-JP" altLang="en-US">
                  <a:solidFill>
                    <a:srgbClr val="0000FF"/>
                  </a:solidFill>
                  <a:latin typeface="Times New Roman" charset="0"/>
                  <a:ea typeface="ＭＳ Ｐゴシック" charset="0"/>
                  <a:cs typeface="ＭＳ Ｐゴシック" charset="0"/>
                </a:rPr>
                <a:t>－</a:t>
              </a:r>
              <a:endParaRPr lang="ja-JP" altLang="en-US" sz="3200">
                <a:latin typeface="Times New Roman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282670" name="Text Box 46"/>
            <p:cNvSpPr txBox="1">
              <a:spLocks noChangeArrowheads="1"/>
            </p:cNvSpPr>
            <p:nvPr/>
          </p:nvSpPr>
          <p:spPr bwMode="auto">
            <a:xfrm>
              <a:off x="4577" y="3446"/>
              <a:ext cx="244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ja-JP" altLang="en-US">
                  <a:solidFill>
                    <a:srgbClr val="0000FF"/>
                  </a:solidFill>
                  <a:latin typeface="Times New Roman" charset="0"/>
                  <a:ea typeface="ＭＳ Ｐゴシック" charset="0"/>
                  <a:cs typeface="ＭＳ Ｐゴシック" charset="0"/>
                </a:rPr>
                <a:t>－</a:t>
              </a:r>
              <a:endParaRPr lang="ja-JP" altLang="en-US" sz="3200">
                <a:latin typeface="Times New Roman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282671" name="Text Box 47"/>
            <p:cNvSpPr txBox="1">
              <a:spLocks noChangeArrowheads="1"/>
            </p:cNvSpPr>
            <p:nvPr/>
          </p:nvSpPr>
          <p:spPr bwMode="auto">
            <a:xfrm>
              <a:off x="4481" y="3206"/>
              <a:ext cx="244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ja-JP" altLang="en-US">
                  <a:solidFill>
                    <a:srgbClr val="0000FF"/>
                  </a:solidFill>
                  <a:latin typeface="Times New Roman" charset="0"/>
                  <a:ea typeface="ＭＳ Ｐゴシック" charset="0"/>
                  <a:cs typeface="ＭＳ Ｐゴシック" charset="0"/>
                </a:rPr>
                <a:t>－</a:t>
              </a:r>
              <a:endParaRPr lang="ja-JP" altLang="en-US" sz="3200">
                <a:latin typeface="Times New Roman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282672" name="Line 48"/>
            <p:cNvSpPr>
              <a:spLocks noChangeShapeType="1"/>
            </p:cNvSpPr>
            <p:nvPr/>
          </p:nvSpPr>
          <p:spPr bwMode="auto">
            <a:xfrm flipH="1">
              <a:off x="4913" y="2870"/>
              <a:ext cx="192" cy="0"/>
            </a:xfrm>
            <a:prstGeom prst="line">
              <a:avLst/>
            </a:prstGeom>
            <a:noFill/>
            <a:ln w="9525">
              <a:solidFill>
                <a:srgbClr val="FF99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  <p:sp>
          <p:nvSpPr>
            <p:cNvPr id="282673" name="Line 49"/>
            <p:cNvSpPr>
              <a:spLocks noChangeShapeType="1"/>
            </p:cNvSpPr>
            <p:nvPr/>
          </p:nvSpPr>
          <p:spPr bwMode="auto">
            <a:xfrm flipH="1">
              <a:off x="4913" y="3014"/>
              <a:ext cx="192" cy="0"/>
            </a:xfrm>
            <a:prstGeom prst="line">
              <a:avLst/>
            </a:prstGeom>
            <a:noFill/>
            <a:ln w="9525">
              <a:solidFill>
                <a:srgbClr val="FF99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  <p:sp>
          <p:nvSpPr>
            <p:cNvPr id="282674" name="Line 50"/>
            <p:cNvSpPr>
              <a:spLocks noChangeShapeType="1"/>
            </p:cNvSpPr>
            <p:nvPr/>
          </p:nvSpPr>
          <p:spPr bwMode="auto">
            <a:xfrm flipH="1">
              <a:off x="4913" y="3158"/>
              <a:ext cx="192" cy="0"/>
            </a:xfrm>
            <a:prstGeom prst="line">
              <a:avLst/>
            </a:prstGeom>
            <a:noFill/>
            <a:ln w="9525">
              <a:solidFill>
                <a:srgbClr val="FF99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  <p:sp>
          <p:nvSpPr>
            <p:cNvPr id="282675" name="Line 51"/>
            <p:cNvSpPr>
              <a:spLocks noChangeShapeType="1"/>
            </p:cNvSpPr>
            <p:nvPr/>
          </p:nvSpPr>
          <p:spPr bwMode="auto">
            <a:xfrm flipH="1">
              <a:off x="4913" y="3302"/>
              <a:ext cx="192" cy="0"/>
            </a:xfrm>
            <a:prstGeom prst="line">
              <a:avLst/>
            </a:prstGeom>
            <a:noFill/>
            <a:ln w="9525">
              <a:solidFill>
                <a:srgbClr val="FF99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  <p:sp>
          <p:nvSpPr>
            <p:cNvPr id="282676" name="Line 52"/>
            <p:cNvSpPr>
              <a:spLocks noChangeShapeType="1"/>
            </p:cNvSpPr>
            <p:nvPr/>
          </p:nvSpPr>
          <p:spPr bwMode="auto">
            <a:xfrm flipH="1">
              <a:off x="4913" y="3446"/>
              <a:ext cx="192" cy="0"/>
            </a:xfrm>
            <a:prstGeom prst="line">
              <a:avLst/>
            </a:prstGeom>
            <a:noFill/>
            <a:ln w="9525">
              <a:solidFill>
                <a:srgbClr val="FF99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  <p:sp>
          <p:nvSpPr>
            <p:cNvPr id="282677" name="Line 53"/>
            <p:cNvSpPr>
              <a:spLocks noChangeShapeType="1"/>
            </p:cNvSpPr>
            <p:nvPr/>
          </p:nvSpPr>
          <p:spPr bwMode="auto">
            <a:xfrm flipH="1">
              <a:off x="4913" y="3590"/>
              <a:ext cx="192" cy="0"/>
            </a:xfrm>
            <a:prstGeom prst="line">
              <a:avLst/>
            </a:prstGeom>
            <a:noFill/>
            <a:ln w="9525">
              <a:solidFill>
                <a:srgbClr val="FF99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  <p:graphicFrame>
          <p:nvGraphicFramePr>
            <p:cNvPr id="282678" name="Object 54"/>
            <p:cNvGraphicFramePr>
              <a:graphicFrameLocks noChangeAspect="1"/>
            </p:cNvGraphicFramePr>
            <p:nvPr/>
          </p:nvGraphicFramePr>
          <p:xfrm>
            <a:off x="4817" y="3686"/>
            <a:ext cx="492" cy="26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82894" name="数式" r:id="rId10" imgW="419040" imgH="228600" progId="Equation.3">
                    <p:embed/>
                  </p:oleObj>
                </mc:Choice>
                <mc:Fallback>
                  <p:oleObj name="数式" r:id="rId10" imgW="419040" imgH="228600" progId="Equation.3">
                    <p:embed/>
                    <p:pic>
                      <p:nvPicPr>
                        <p:cNvPr id="0" name="Object 5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17" y="3686"/>
                          <a:ext cx="492" cy="26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chemeClr val="bg2">
                                    <a:alpha val="74998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82679" name="Text Box 55"/>
          <p:cNvSpPr txBox="1">
            <a:spLocks noChangeArrowheads="1"/>
          </p:cNvSpPr>
          <p:nvPr/>
        </p:nvSpPr>
        <p:spPr bwMode="auto">
          <a:xfrm>
            <a:off x="1023938" y="1724025"/>
            <a:ext cx="28257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ja-JP" altLang="en-US"/>
              <a:t>エチレン分子の光吸収断面積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9" name="Picture 7" descr="C60-alp-r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213" y="506413"/>
            <a:ext cx="6096000" cy="3209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800" name="Picture 8" descr="C60-alp-RTvR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0975" y="3141663"/>
            <a:ext cx="5783263" cy="3044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819" name="Text Box 27"/>
          <p:cNvSpPr txBox="1">
            <a:spLocks noChangeArrowheads="1"/>
          </p:cNvSpPr>
          <p:nvPr/>
        </p:nvSpPr>
        <p:spPr bwMode="auto">
          <a:xfrm>
            <a:off x="4932363" y="333375"/>
            <a:ext cx="19208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ja-JP" sz="2000">
                <a:latin typeface="Times New Roman" charset="0"/>
                <a:ea typeface="ＭＳ Ｐゴシック" charset="0"/>
                <a:cs typeface="ＭＳ Ｐゴシック" charset="0"/>
              </a:rPr>
              <a:t>p(t)</a:t>
            </a:r>
            <a:r>
              <a:rPr lang="ja-JP" altLang="en-US" sz="1800">
                <a:latin typeface="Times New Roman" charset="0"/>
              </a:rPr>
              <a:t>の実時間発展</a:t>
            </a:r>
          </a:p>
        </p:txBody>
      </p:sp>
      <p:sp>
        <p:nvSpPr>
          <p:cNvPr id="33821" name="Text Box 29"/>
          <p:cNvSpPr txBox="1">
            <a:spLocks noChangeArrowheads="1"/>
          </p:cNvSpPr>
          <p:nvPr/>
        </p:nvSpPr>
        <p:spPr bwMode="auto">
          <a:xfrm>
            <a:off x="3184525" y="5202238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ja-JP" altLang="en-US" sz="2400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graphicFrame>
        <p:nvGraphicFramePr>
          <p:cNvPr id="33878" name="Group 86"/>
          <p:cNvGraphicFramePr>
            <a:graphicFrameLocks noGrp="1"/>
          </p:cNvGraphicFramePr>
          <p:nvPr/>
        </p:nvGraphicFramePr>
        <p:xfrm>
          <a:off x="5795963" y="4797425"/>
          <a:ext cx="2808287" cy="715963"/>
        </p:xfrm>
        <a:graphic>
          <a:graphicData uri="http://schemas.openxmlformats.org/drawingml/2006/table">
            <a:tbl>
              <a:tblPr/>
              <a:tblGrid>
                <a:gridCol w="758825"/>
                <a:gridCol w="1060450"/>
                <a:gridCol w="989012"/>
              </a:tblGrid>
              <a:tr h="3587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charset="0"/>
                        <a:buNone/>
                        <a:tabLst/>
                      </a:pPr>
                      <a:r>
                        <a:rPr kumimoji="1" lang="en-US" altLang="ja-JP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GS創英角ﾎﾟｯﾌﾟ体" charset="0"/>
                          <a:ea typeface="HGS創英角ﾎﾟｯﾌﾟ体" charset="0"/>
                          <a:cs typeface="HGS創英角ﾎﾟｯﾌﾟ体" charset="0"/>
                        </a:rPr>
                        <a:t>(a.u.)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charset="0"/>
                        <a:buNone/>
                        <a:tabLst/>
                      </a:pPr>
                      <a:r>
                        <a:rPr kumimoji="1" lang="en-US" altLang="ja-JP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GS創英角ﾎﾟｯﾌﾟ体" charset="0"/>
                          <a:ea typeface="HGS創英角ﾎﾟｯﾌﾟ体" charset="0"/>
                          <a:cs typeface="HGS創英角ﾎﾟｯﾌﾟ体" charset="0"/>
                        </a:rPr>
                        <a:t>TDLDA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charset="0"/>
                        <a:buNone/>
                        <a:tabLst/>
                      </a:pPr>
                      <a:r>
                        <a:rPr kumimoji="1" lang="en-US" altLang="ja-JP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GS創英角ﾎﾟｯﾌﾟ体" charset="0"/>
                          <a:ea typeface="HGS創英角ﾎﾟｯﾌﾟ体" charset="0"/>
                          <a:cs typeface="HGS創英角ﾎﾟｯﾌﾟ体" charset="0"/>
                        </a:rPr>
                        <a:t>Expt.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71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charset="0"/>
                        <a:buNone/>
                        <a:tabLst/>
                      </a:pPr>
                      <a:r>
                        <a:rPr kumimoji="1" lang="en-US" altLang="ja-JP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GS創英角ﾎﾟｯﾌﾟ体" charset="0"/>
                          <a:ea typeface="HGS創英角ﾎﾟｯﾌﾟ体" charset="0"/>
                          <a:cs typeface="HGS創英角ﾎﾟｯﾌﾟ体" charset="0"/>
                        </a:rPr>
                        <a:t>α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charset="0"/>
                        <a:buNone/>
                        <a:tabLst/>
                      </a:pPr>
                      <a:r>
                        <a:rPr kumimoji="1" lang="en-US" altLang="ja-JP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GS創英角ﾎﾟｯﾌﾟ体" charset="0"/>
                          <a:ea typeface="HGS創英角ﾎﾟｯﾌﾟ体" charset="0"/>
                          <a:cs typeface="HGS創英角ﾎﾟｯﾌﾟ体" charset="0"/>
                        </a:rPr>
                        <a:t>541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charset="0"/>
                        <a:buNone/>
                        <a:tabLst/>
                      </a:pPr>
                      <a:r>
                        <a:rPr kumimoji="1" lang="en-US" altLang="ja-JP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GS創英角ﾎﾟｯﾌﾟ体" charset="0"/>
                          <a:ea typeface="HGS創英角ﾎﾟｯﾌﾟ体" charset="0"/>
                          <a:cs typeface="HGS創英角ﾎﾟｯﾌﾟ体" charset="0"/>
                        </a:rPr>
                        <a:t>508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33876" name="Text Box 84"/>
          <p:cNvSpPr txBox="1">
            <a:spLocks noChangeArrowheads="1"/>
          </p:cNvSpPr>
          <p:nvPr/>
        </p:nvSpPr>
        <p:spPr bwMode="auto">
          <a:xfrm>
            <a:off x="447675" y="280988"/>
            <a:ext cx="3232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ja-JP" altLang="en-US" sz="2000"/>
              <a:t>実時間法と周波数法の比較</a:t>
            </a:r>
          </a:p>
        </p:txBody>
      </p:sp>
      <p:sp>
        <p:nvSpPr>
          <p:cNvPr id="33877" name="Text Box 85"/>
          <p:cNvSpPr txBox="1">
            <a:spLocks noChangeArrowheads="1"/>
          </p:cNvSpPr>
          <p:nvPr/>
        </p:nvSpPr>
        <p:spPr bwMode="auto">
          <a:xfrm>
            <a:off x="1597025" y="3030538"/>
            <a:ext cx="7937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ja-JP" altLang="en-US"/>
              <a:t>分極率</a:t>
            </a:r>
          </a:p>
        </p:txBody>
      </p:sp>
      <p:sp>
        <p:nvSpPr>
          <p:cNvPr id="33879" name="Text Box 87"/>
          <p:cNvSpPr txBox="1">
            <a:spLocks noChangeArrowheads="1"/>
          </p:cNvSpPr>
          <p:nvPr/>
        </p:nvSpPr>
        <p:spPr bwMode="auto">
          <a:xfrm>
            <a:off x="971550" y="1412875"/>
            <a:ext cx="2363788" cy="3762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ja-JP" sz="1800"/>
              <a:t>C</a:t>
            </a:r>
            <a:r>
              <a:rPr lang="en-US" altLang="ja-JP" sz="1800" baseline="-25000"/>
              <a:t>60</a:t>
            </a:r>
            <a:r>
              <a:rPr lang="ja-JP" altLang="en-US" sz="1800"/>
              <a:t>分子の動的分極率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885" name="Picture 5" descr="C60_ABspectru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375" y="1322388"/>
            <a:ext cx="5626100" cy="426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0886" name="Text Box 6"/>
          <p:cNvSpPr txBox="1">
            <a:spLocks noChangeArrowheads="1"/>
          </p:cNvSpPr>
          <p:nvPr/>
        </p:nvSpPr>
        <p:spPr bwMode="auto">
          <a:xfrm>
            <a:off x="395288" y="260350"/>
            <a:ext cx="2843212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ja-JP" sz="2000"/>
              <a:t>C</a:t>
            </a:r>
            <a:r>
              <a:rPr lang="en-US" altLang="ja-JP" sz="2000" baseline="-25000"/>
              <a:t>60</a:t>
            </a:r>
            <a:r>
              <a:rPr lang="ja-JP" altLang="en-US" sz="2000"/>
              <a:t>分子の光吸収断面積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848" name="Rectangle 8"/>
          <p:cNvSpPr>
            <a:spLocks noChangeArrowheads="1"/>
          </p:cNvSpPr>
          <p:nvPr/>
        </p:nvSpPr>
        <p:spPr bwMode="auto">
          <a:xfrm>
            <a:off x="76200" y="5791200"/>
            <a:ext cx="8915400" cy="9906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291842" name="Text Box 2"/>
          <p:cNvSpPr txBox="1">
            <a:spLocks noChangeArrowheads="1"/>
          </p:cNvSpPr>
          <p:nvPr/>
        </p:nvSpPr>
        <p:spPr bwMode="auto">
          <a:xfrm>
            <a:off x="461963" y="295275"/>
            <a:ext cx="5405437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ja-JP" sz="2000"/>
              <a:t>Exchange-Correlation Potential of Ar atom</a:t>
            </a:r>
          </a:p>
        </p:txBody>
      </p:sp>
      <p:pic>
        <p:nvPicPr>
          <p:cNvPr id="291843" name="Picture 3" descr="vxc"/>
          <p:cNvPicPr>
            <a:picLocks noChangeAspect="1" noChangeArrowheads="1"/>
          </p:cNvPicPr>
          <p:nvPr/>
        </p:nvPicPr>
        <p:blipFill>
          <a:blip r:embed="rId3">
            <a:lum bright="-6000" contrast="1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4438" y="735013"/>
            <a:ext cx="6705600" cy="3970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91845" name="Object 5"/>
          <p:cNvGraphicFramePr>
            <a:graphicFrameLocks noChangeAspect="1"/>
          </p:cNvGraphicFramePr>
          <p:nvPr/>
        </p:nvGraphicFramePr>
        <p:xfrm>
          <a:off x="457200" y="5867400"/>
          <a:ext cx="5934075" cy="798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2121" name="Equation" r:id="rId4" imgW="6603840" imgH="888840" progId="Equation.DSMT4">
                  <p:embed/>
                </p:oleObj>
              </mc:Choice>
              <mc:Fallback>
                <p:oleObj name="Equation" r:id="rId4" imgW="6603840" imgH="88884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5867400"/>
                        <a:ext cx="5934075" cy="798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1846" name="Object 6"/>
          <p:cNvGraphicFramePr>
            <a:graphicFrameLocks noChangeAspect="1"/>
          </p:cNvGraphicFramePr>
          <p:nvPr/>
        </p:nvGraphicFramePr>
        <p:xfrm>
          <a:off x="7162800" y="5867400"/>
          <a:ext cx="1681163" cy="812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2122" name="Equation" r:id="rId6" imgW="1866600" imgH="901440" progId="Equation.DSMT4">
                  <p:embed/>
                </p:oleObj>
              </mc:Choice>
              <mc:Fallback>
                <p:oleObj name="Equation" r:id="rId6" imgW="1866600" imgH="90144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62800" y="5867400"/>
                        <a:ext cx="1681163" cy="812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1847" name="Text Box 7"/>
          <p:cNvSpPr txBox="1">
            <a:spLocks noChangeArrowheads="1"/>
          </p:cNvSpPr>
          <p:nvPr/>
        </p:nvSpPr>
        <p:spPr bwMode="auto">
          <a:xfrm>
            <a:off x="76200" y="5418138"/>
            <a:ext cx="7237413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ja-JP"/>
              <a:t>LB94 exchange-correlation potential    </a:t>
            </a:r>
            <a:r>
              <a:rPr lang="ja-JP" altLang="en-US"/>
              <a:t>（</a:t>
            </a:r>
            <a:r>
              <a:rPr lang="en-US" altLang="ja-JP"/>
              <a:t>Phys. Rev. A49, 2421 (1994)</a:t>
            </a:r>
            <a:r>
              <a:rPr lang="ja-JP" altLang="en-US"/>
              <a:t>）</a:t>
            </a:r>
          </a:p>
        </p:txBody>
      </p:sp>
      <p:sp>
        <p:nvSpPr>
          <p:cNvPr id="291852" name="Text Box 12"/>
          <p:cNvSpPr txBox="1">
            <a:spLocks noChangeArrowheads="1"/>
          </p:cNvSpPr>
          <p:nvPr/>
        </p:nvSpPr>
        <p:spPr bwMode="auto">
          <a:xfrm>
            <a:off x="0" y="2476500"/>
            <a:ext cx="2012950" cy="915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ja-JP" sz="1800"/>
              <a:t>LDA, GGA</a:t>
            </a:r>
            <a:r>
              <a:rPr lang="ja-JP" altLang="en-US" sz="1800"/>
              <a:t>は励起</a:t>
            </a:r>
            <a:endParaRPr lang="en-US" altLang="ja-JP" sz="1800"/>
          </a:p>
          <a:p>
            <a:r>
              <a:rPr lang="ja-JP" altLang="en-US" sz="1800"/>
              <a:t>エネルギー</a:t>
            </a:r>
            <a:r>
              <a:rPr lang="en-US" altLang="ja-JP" sz="1800"/>
              <a:t> E </a:t>
            </a:r>
            <a:r>
              <a:rPr lang="ja-JP" altLang="en-US" sz="1800"/>
              <a:t>を</a:t>
            </a:r>
            <a:endParaRPr lang="en-US" altLang="ja-JP" sz="1800"/>
          </a:p>
          <a:p>
            <a:r>
              <a:rPr lang="ja-JP" altLang="en-US" sz="1800"/>
              <a:t>低く見積もる傾向</a:t>
            </a:r>
          </a:p>
        </p:txBody>
      </p:sp>
      <p:sp>
        <p:nvSpPr>
          <p:cNvPr id="291853" name="Text Box 13"/>
          <p:cNvSpPr txBox="1">
            <a:spLocks noChangeArrowheads="1"/>
          </p:cNvSpPr>
          <p:nvPr/>
        </p:nvSpPr>
        <p:spPr bwMode="auto">
          <a:xfrm>
            <a:off x="2051050" y="4391025"/>
            <a:ext cx="1327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ja-JP" altLang="en-US" sz="1800">
                <a:latin typeface="Times New Roman" charset="0"/>
              </a:rPr>
              <a:t>を過大評価</a:t>
            </a:r>
          </a:p>
        </p:txBody>
      </p:sp>
      <p:sp>
        <p:nvSpPr>
          <p:cNvPr id="291854" name="Line 14"/>
          <p:cNvSpPr>
            <a:spLocks noChangeShapeType="1"/>
          </p:cNvSpPr>
          <p:nvPr/>
        </p:nvSpPr>
        <p:spPr bwMode="auto">
          <a:xfrm>
            <a:off x="1219200" y="35052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graphicFrame>
        <p:nvGraphicFramePr>
          <p:cNvPr id="291856" name="Object 16"/>
          <p:cNvGraphicFramePr>
            <a:graphicFrameLocks noChangeAspect="1"/>
          </p:cNvGraphicFramePr>
          <p:nvPr/>
        </p:nvGraphicFramePr>
        <p:xfrm>
          <a:off x="5580063" y="1470025"/>
          <a:ext cx="669925" cy="301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2123" name="数式" r:id="rId8" imgW="393480" imgH="177480" progId="Equation.3">
                  <p:embed/>
                </p:oleObj>
              </mc:Choice>
              <mc:Fallback>
                <p:oleObj name="数式" r:id="rId8" imgW="393480" imgH="177480" progId="Equation.3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80063" y="1470025"/>
                        <a:ext cx="669925" cy="301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1857" name="Object 17"/>
          <p:cNvGraphicFramePr>
            <a:graphicFrameLocks noChangeAspect="1"/>
          </p:cNvGraphicFramePr>
          <p:nvPr/>
        </p:nvGraphicFramePr>
        <p:xfrm>
          <a:off x="395288" y="4292600"/>
          <a:ext cx="685800" cy="590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2124" name="数式" r:id="rId10" imgW="457200" imgH="393480" progId="Equation.3">
                  <p:embed/>
                </p:oleObj>
              </mc:Choice>
              <mc:Fallback>
                <p:oleObj name="数式" r:id="rId10" imgW="457200" imgH="393480" progId="Equation.3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288" y="4292600"/>
                        <a:ext cx="685800" cy="590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1858" name="Object 18"/>
          <p:cNvGraphicFramePr>
            <a:graphicFrameLocks noChangeAspect="1"/>
          </p:cNvGraphicFramePr>
          <p:nvPr/>
        </p:nvGraphicFramePr>
        <p:xfrm>
          <a:off x="1258888" y="4292600"/>
          <a:ext cx="742950" cy="590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2125" name="数式" r:id="rId12" imgW="495000" imgH="393480" progId="Equation.3">
                  <p:embed/>
                </p:oleObj>
              </mc:Choice>
              <mc:Fallback>
                <p:oleObj name="数式" r:id="rId12" imgW="495000" imgH="393480" progId="Equation.3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8888" y="4292600"/>
                        <a:ext cx="742950" cy="590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最適化問題</a:t>
            </a:r>
            <a:endParaRPr kumimoji="1" lang="ja-JP" altLang="en-US" dirty="0"/>
          </a:p>
        </p:txBody>
      </p:sp>
      <p:graphicFrame>
        <p:nvGraphicFramePr>
          <p:cNvPr id="5" name="Object 5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47153381"/>
              </p:ext>
            </p:extLst>
          </p:nvPr>
        </p:nvGraphicFramePr>
        <p:xfrm>
          <a:off x="1187624" y="1844824"/>
          <a:ext cx="1633538" cy="36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284" name="数式" r:id="rId3" imgW="952500" imgH="215900" progId="Equation.3">
                  <p:embed/>
                </p:oleObj>
              </mc:Choice>
              <mc:Fallback>
                <p:oleObj name="数式" r:id="rId3" imgW="952500" imgH="215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gray">
                      <a:xfrm>
                        <a:off x="1187624" y="1844824"/>
                        <a:ext cx="1633538" cy="368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" name="直線矢印コネクタ 6"/>
          <p:cNvCxnSpPr/>
          <p:nvPr/>
        </p:nvCxnSpPr>
        <p:spPr bwMode="auto">
          <a:xfrm>
            <a:off x="3203848" y="1988840"/>
            <a:ext cx="1368152" cy="0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8" name="テキスト ボックス 7"/>
          <p:cNvSpPr txBox="1"/>
          <p:nvPr/>
        </p:nvSpPr>
        <p:spPr>
          <a:xfrm>
            <a:off x="4892219" y="1794302"/>
            <a:ext cx="19840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 smtClean="0"/>
              <a:t>最小化（</a:t>
            </a:r>
            <a:r>
              <a:rPr lang="en-US" altLang="ja-JP" dirty="0" smtClean="0"/>
              <a:t> or </a:t>
            </a:r>
            <a:r>
              <a:rPr lang="ja-JP" altLang="en-US" dirty="0" smtClean="0"/>
              <a:t>最大化</a:t>
            </a:r>
            <a:r>
              <a:rPr lang="en-US" altLang="ja-JP" dirty="0" smtClean="0"/>
              <a:t> </a:t>
            </a:r>
            <a:r>
              <a:rPr lang="ja-JP" altLang="en-US" dirty="0" smtClean="0"/>
              <a:t>）</a:t>
            </a:r>
            <a:endParaRPr kumimoji="1" lang="ja-JP" altLang="en-US" dirty="0"/>
          </a:p>
        </p:txBody>
      </p:sp>
      <p:graphicFrame>
        <p:nvGraphicFramePr>
          <p:cNvPr id="9" name="Object 5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20663935"/>
              </p:ext>
            </p:extLst>
          </p:nvPr>
        </p:nvGraphicFramePr>
        <p:xfrm>
          <a:off x="1187624" y="4716884"/>
          <a:ext cx="1633538" cy="36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285" name="数式" r:id="rId5" imgW="952500" imgH="215900" progId="Equation.3">
                  <p:embed/>
                </p:oleObj>
              </mc:Choice>
              <mc:Fallback>
                <p:oleObj name="数式" r:id="rId5" imgW="952500" imgH="215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gray">
                      <a:xfrm>
                        <a:off x="1187624" y="4716884"/>
                        <a:ext cx="1633538" cy="368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5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48652147"/>
              </p:ext>
            </p:extLst>
          </p:nvPr>
        </p:nvGraphicFramePr>
        <p:xfrm>
          <a:off x="1221061" y="4077395"/>
          <a:ext cx="1982787" cy="36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286" name="数式" r:id="rId6" imgW="1155700" imgH="215900" progId="Equation.3">
                  <p:embed/>
                </p:oleObj>
              </mc:Choice>
              <mc:Fallback>
                <p:oleObj name="数式" r:id="rId6" imgW="1155700" imgH="215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gray">
                      <a:xfrm>
                        <a:off x="1221061" y="4077395"/>
                        <a:ext cx="1982787" cy="368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1" name="直線矢印コネクタ 10"/>
          <p:cNvCxnSpPr/>
          <p:nvPr/>
        </p:nvCxnSpPr>
        <p:spPr bwMode="auto">
          <a:xfrm>
            <a:off x="3275856" y="4869160"/>
            <a:ext cx="1368152" cy="0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2" name="テキスト ボックス 11"/>
          <p:cNvSpPr txBox="1"/>
          <p:nvPr/>
        </p:nvSpPr>
        <p:spPr>
          <a:xfrm>
            <a:off x="4964227" y="4674622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 smtClean="0"/>
              <a:t>最小化</a:t>
            </a:r>
            <a:endParaRPr kumimoji="1" lang="ja-JP" altLang="en-US" dirty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3347864" y="4077072"/>
            <a:ext cx="24545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 smtClean="0"/>
              <a:t>という条件を満たす範囲で</a:t>
            </a:r>
            <a:endParaRPr kumimoji="1" lang="ja-JP" altLang="en-US" dirty="0"/>
          </a:p>
        </p:txBody>
      </p:sp>
      <p:sp>
        <p:nvSpPr>
          <p:cNvPr id="14" name="角丸四角形 13"/>
          <p:cNvSpPr/>
          <p:nvPr/>
        </p:nvSpPr>
        <p:spPr bwMode="auto">
          <a:xfrm>
            <a:off x="611560" y="1340768"/>
            <a:ext cx="7128792" cy="1584176"/>
          </a:xfrm>
          <a:prstGeom prst="round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ja-JP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HGS創英角ﾎﾟｯﾌﾟ体" charset="0"/>
              <a:ea typeface="HGS創英角ﾎﾟｯﾌﾟ体" charset="0"/>
              <a:cs typeface="HGS創英角ﾎﾟｯﾌﾟ体" charset="0"/>
            </a:endParaRPr>
          </a:p>
        </p:txBody>
      </p:sp>
      <p:sp>
        <p:nvSpPr>
          <p:cNvPr id="15" name="角丸四角形 14"/>
          <p:cNvSpPr/>
          <p:nvPr/>
        </p:nvSpPr>
        <p:spPr bwMode="auto">
          <a:xfrm>
            <a:off x="611560" y="3717032"/>
            <a:ext cx="7128792" cy="1728192"/>
          </a:xfrm>
          <a:prstGeom prst="round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ja-JP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HGS創英角ﾎﾟｯﾌﾟ体" charset="0"/>
              <a:ea typeface="HGS創英角ﾎﾟｯﾌﾟ体" charset="0"/>
              <a:cs typeface="HGS創英角ﾎﾟｯﾌﾟ体" charset="0"/>
            </a:endParaRPr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611560" y="3356992"/>
            <a:ext cx="9733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制限付き</a:t>
            </a:r>
            <a:endParaRPr kumimoji="1" lang="ja-JP" altLang="en-US" dirty="0"/>
          </a:p>
        </p:txBody>
      </p:sp>
      <p:graphicFrame>
        <p:nvGraphicFramePr>
          <p:cNvPr id="17" name="Object 5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51667715"/>
              </p:ext>
            </p:extLst>
          </p:nvPr>
        </p:nvGraphicFramePr>
        <p:xfrm>
          <a:off x="4595813" y="2349500"/>
          <a:ext cx="2801937" cy="412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287" name="数式" r:id="rId8" imgW="1638300" imgH="241300" progId="Equation.3">
                  <p:embed/>
                </p:oleObj>
              </mc:Choice>
              <mc:Fallback>
                <p:oleObj name="数式" r:id="rId8" imgW="1638300" imgH="241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gray">
                      <a:xfrm>
                        <a:off x="4595813" y="2349500"/>
                        <a:ext cx="2801937" cy="412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415844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ja-JP" dirty="0" smtClean="0"/>
              <a:t>RSDFT-TDDFT</a:t>
            </a:r>
            <a:r>
              <a:rPr kumimoji="1" lang="ja-JP" altLang="en-US" dirty="0" smtClean="0"/>
              <a:t>実習</a:t>
            </a:r>
            <a:endParaRPr kumimoji="1" lang="ja-JP" altLang="en-US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946388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RSDFT</a:t>
            </a:r>
            <a:r>
              <a:rPr kumimoji="1" lang="ja-JP" altLang="en-US" dirty="0" smtClean="0"/>
              <a:t>実習</a:t>
            </a:r>
            <a:endParaRPr kumimoji="1" lang="ja-JP" altLang="en-US" dirty="0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 smtClean="0"/>
              <a:t>孤立系の境界条件（原子、分子、クラスター）</a:t>
            </a:r>
            <a:endParaRPr lang="en-US" altLang="ja-JP" dirty="0" smtClean="0"/>
          </a:p>
          <a:p>
            <a:r>
              <a:rPr kumimoji="1" lang="ja-JP" altLang="en-US" dirty="0" smtClean="0"/>
              <a:t>基底状態エネルギーの自己無撞着計算</a:t>
            </a:r>
            <a:endParaRPr kumimoji="1" lang="en-US" altLang="ja-JP" dirty="0" smtClean="0"/>
          </a:p>
          <a:p>
            <a:r>
              <a:rPr lang="ja-JP" altLang="en-US" dirty="0" smtClean="0"/>
              <a:t>振動電場による時間発展計算</a:t>
            </a:r>
            <a:endParaRPr lang="en-US" altLang="ja-JP" dirty="0" smtClean="0"/>
          </a:p>
          <a:p>
            <a:endParaRPr kumimoji="1" lang="en-US" altLang="ja-JP" dirty="0"/>
          </a:p>
          <a:p>
            <a:pPr lvl="1"/>
            <a:r>
              <a:rPr lang="ja-JP" altLang="en-US" dirty="0" smtClean="0"/>
              <a:t>原子座標の読み込み（</a:t>
            </a:r>
            <a:r>
              <a:rPr lang="en-US" altLang="ja-JP" dirty="0" smtClean="0"/>
              <a:t>xyz</a:t>
            </a:r>
            <a:r>
              <a:rPr lang="ja-JP" altLang="en-US" dirty="0" smtClean="0"/>
              <a:t>形式）</a:t>
            </a:r>
            <a:endParaRPr lang="en-US" altLang="ja-JP" dirty="0" smtClean="0"/>
          </a:p>
          <a:p>
            <a:pPr lvl="1"/>
            <a:r>
              <a:rPr kumimoji="1" lang="en-US" altLang="ja-JP" dirty="0" smtClean="0"/>
              <a:t>Fortran</a:t>
            </a:r>
            <a:r>
              <a:rPr kumimoji="1" lang="ja-JP" altLang="en-US" dirty="0" smtClean="0"/>
              <a:t>に慣れる</a:t>
            </a:r>
            <a:endParaRPr kumimoji="1" lang="en-US" altLang="ja-JP" dirty="0" smtClean="0"/>
          </a:p>
          <a:p>
            <a:pPr lvl="1"/>
            <a:r>
              <a:rPr kumimoji="1" lang="en-US" altLang="ja-JP" dirty="0" smtClean="0"/>
              <a:t>MODULE</a:t>
            </a:r>
            <a:r>
              <a:rPr kumimoji="1" lang="ja-JP" altLang="en-US" dirty="0" smtClean="0"/>
              <a:t>や内部副プログラム、データのスコープ</a:t>
            </a:r>
            <a:endParaRPr kumimoji="1" lang="en-US" altLang="ja-JP" dirty="0" smtClean="0"/>
          </a:p>
          <a:p>
            <a:pPr lvl="1"/>
            <a:r>
              <a:rPr lang="ja-JP" altLang="en-US" dirty="0" smtClean="0"/>
              <a:t>構造体の使い方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6248437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通常のサブルーチン</a:t>
            </a:r>
            <a:endParaRPr kumimoji="1" lang="ja-JP" altLang="en-US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467544" y="2132856"/>
            <a:ext cx="2524148" cy="304698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kumimoji="1" lang="en-US" altLang="ja-JP" dirty="0" smtClean="0">
                <a:latin typeface="Courier"/>
                <a:cs typeface="Courier"/>
              </a:rPr>
              <a:t>SUBROUTINE</a:t>
            </a:r>
            <a:r>
              <a:rPr kumimoji="1" lang="ja-JP" altLang="en-US" dirty="0" smtClean="0">
                <a:latin typeface="Courier"/>
                <a:cs typeface="Courier"/>
              </a:rPr>
              <a:t> </a:t>
            </a:r>
            <a:r>
              <a:rPr kumimoji="1" lang="en-US" altLang="ja-JP" dirty="0" smtClean="0">
                <a:latin typeface="Courier"/>
                <a:cs typeface="Courier"/>
              </a:rPr>
              <a:t>sub1</a:t>
            </a:r>
          </a:p>
          <a:p>
            <a:r>
              <a:rPr lang="en-US" altLang="en-US" dirty="0">
                <a:latin typeface="Courier"/>
                <a:cs typeface="Courier"/>
              </a:rPr>
              <a:t> </a:t>
            </a:r>
            <a:r>
              <a:rPr lang="ja-JP" altLang="en-US" dirty="0" smtClean="0">
                <a:latin typeface="Courier"/>
                <a:cs typeface="Courier"/>
              </a:rPr>
              <a:t>・</a:t>
            </a:r>
            <a:endParaRPr lang="en-US" altLang="ja-JP" dirty="0" smtClean="0">
              <a:latin typeface="Courier"/>
              <a:cs typeface="Courier"/>
            </a:endParaRPr>
          </a:p>
          <a:p>
            <a:r>
              <a:rPr lang="en-US" altLang="ja-JP" dirty="0" smtClean="0">
                <a:latin typeface="Courier"/>
                <a:cs typeface="Courier"/>
              </a:rPr>
              <a:t> </a:t>
            </a:r>
            <a:r>
              <a:rPr lang="ja-JP" altLang="en-US" dirty="0" smtClean="0">
                <a:latin typeface="Courier"/>
                <a:cs typeface="Courier"/>
              </a:rPr>
              <a:t>・</a:t>
            </a:r>
            <a:endParaRPr lang="en-US" altLang="ja-JP" dirty="0" smtClean="0">
              <a:latin typeface="Courier"/>
              <a:cs typeface="Courier"/>
            </a:endParaRPr>
          </a:p>
          <a:p>
            <a:r>
              <a:rPr lang="en-US" altLang="ja-JP" dirty="0" smtClean="0">
                <a:latin typeface="Courier"/>
                <a:cs typeface="Courier"/>
              </a:rPr>
              <a:t> </a:t>
            </a:r>
            <a:r>
              <a:rPr lang="ja-JP" altLang="en-US" dirty="0" smtClean="0">
                <a:latin typeface="Courier"/>
                <a:cs typeface="Courier"/>
              </a:rPr>
              <a:t>・</a:t>
            </a:r>
            <a:endParaRPr lang="en-US" altLang="ja-JP" dirty="0">
              <a:latin typeface="Courier"/>
              <a:cs typeface="Courier"/>
            </a:endParaRPr>
          </a:p>
          <a:p>
            <a:r>
              <a:rPr kumimoji="1" lang="en-US" altLang="ja-JP" dirty="0" smtClean="0">
                <a:latin typeface="Courier"/>
                <a:cs typeface="Courier"/>
              </a:rPr>
              <a:t>END</a:t>
            </a:r>
            <a:r>
              <a:rPr kumimoji="1" lang="ja-JP" altLang="en-US" dirty="0" smtClean="0">
                <a:latin typeface="Courier"/>
                <a:cs typeface="Courier"/>
              </a:rPr>
              <a:t> </a:t>
            </a:r>
            <a:r>
              <a:rPr kumimoji="1" lang="en-US" altLang="ja-JP" dirty="0" smtClean="0">
                <a:latin typeface="Courier"/>
                <a:cs typeface="Courier"/>
              </a:rPr>
              <a:t>SUBROUTINE</a:t>
            </a:r>
            <a:r>
              <a:rPr kumimoji="1" lang="ja-JP" altLang="en-US" dirty="0" smtClean="0">
                <a:latin typeface="Courier"/>
                <a:cs typeface="Courier"/>
              </a:rPr>
              <a:t> </a:t>
            </a:r>
            <a:r>
              <a:rPr kumimoji="1" lang="en-US" altLang="ja-JP" dirty="0" smtClean="0">
                <a:latin typeface="Courier"/>
                <a:cs typeface="Courier"/>
              </a:rPr>
              <a:t>sub1</a:t>
            </a:r>
          </a:p>
          <a:p>
            <a:endParaRPr kumimoji="1" lang="en-US" altLang="ja-JP" dirty="0" smtClean="0">
              <a:latin typeface="Courier"/>
              <a:cs typeface="Courier"/>
            </a:endParaRPr>
          </a:p>
          <a:p>
            <a:endParaRPr kumimoji="1" lang="en-US" altLang="ja-JP" dirty="0" smtClean="0">
              <a:latin typeface="Courier"/>
              <a:cs typeface="Courier"/>
            </a:endParaRPr>
          </a:p>
          <a:p>
            <a:r>
              <a:rPr lang="en-US" altLang="ja-JP" dirty="0" smtClean="0">
                <a:latin typeface="Courier"/>
                <a:cs typeface="Courier"/>
              </a:rPr>
              <a:t>SUBROUTINE sub2</a:t>
            </a:r>
          </a:p>
          <a:p>
            <a:r>
              <a:rPr lang="en-US" altLang="ja-JP" dirty="0" smtClean="0">
                <a:latin typeface="Courier"/>
                <a:cs typeface="Courier"/>
              </a:rPr>
              <a:t> </a:t>
            </a:r>
            <a:r>
              <a:rPr lang="ja-JP" altLang="en-US" dirty="0" smtClean="0">
                <a:latin typeface="Courier"/>
                <a:cs typeface="Courier"/>
              </a:rPr>
              <a:t>・</a:t>
            </a:r>
            <a:endParaRPr lang="en-US" altLang="ja-JP" dirty="0">
              <a:latin typeface="Courier"/>
              <a:cs typeface="Courier"/>
            </a:endParaRPr>
          </a:p>
          <a:p>
            <a:r>
              <a:rPr lang="en-US" altLang="ja-JP" dirty="0">
                <a:latin typeface="Courier"/>
                <a:cs typeface="Courier"/>
              </a:rPr>
              <a:t> </a:t>
            </a:r>
            <a:r>
              <a:rPr lang="ja-JP" altLang="en-US" dirty="0">
                <a:latin typeface="Courier"/>
                <a:cs typeface="Courier"/>
              </a:rPr>
              <a:t>・</a:t>
            </a:r>
            <a:endParaRPr lang="en-US" altLang="ja-JP" dirty="0">
              <a:latin typeface="Courier"/>
              <a:cs typeface="Courier"/>
            </a:endParaRPr>
          </a:p>
          <a:p>
            <a:r>
              <a:rPr lang="en-US" altLang="ja-JP" dirty="0">
                <a:latin typeface="Courier"/>
                <a:cs typeface="Courier"/>
              </a:rPr>
              <a:t> </a:t>
            </a:r>
            <a:r>
              <a:rPr lang="ja-JP" altLang="en-US" dirty="0">
                <a:latin typeface="Courier"/>
                <a:cs typeface="Courier"/>
              </a:rPr>
              <a:t>・</a:t>
            </a:r>
            <a:endParaRPr lang="en-US" altLang="ja-JP" dirty="0">
              <a:latin typeface="Courier"/>
              <a:cs typeface="Courier"/>
            </a:endParaRPr>
          </a:p>
          <a:p>
            <a:r>
              <a:rPr lang="en-US" altLang="ja-JP" dirty="0" smtClean="0">
                <a:latin typeface="Courier"/>
                <a:cs typeface="Courier"/>
              </a:rPr>
              <a:t>END</a:t>
            </a:r>
            <a:r>
              <a:rPr lang="ja-JP" altLang="en-US" dirty="0" smtClean="0">
                <a:latin typeface="Courier"/>
                <a:cs typeface="Courier"/>
              </a:rPr>
              <a:t> </a:t>
            </a:r>
            <a:r>
              <a:rPr lang="en-US" altLang="ja-JP" dirty="0">
                <a:latin typeface="Courier"/>
                <a:cs typeface="Courier"/>
              </a:rPr>
              <a:t>SUBROUTINE</a:t>
            </a:r>
            <a:r>
              <a:rPr lang="ja-JP" altLang="en-US" dirty="0">
                <a:latin typeface="Courier"/>
                <a:cs typeface="Courier"/>
              </a:rPr>
              <a:t> </a:t>
            </a:r>
            <a:r>
              <a:rPr lang="en-US" altLang="ja-JP" dirty="0" smtClean="0">
                <a:latin typeface="Courier"/>
                <a:cs typeface="Courier"/>
              </a:rPr>
              <a:t>sub2</a:t>
            </a:r>
            <a:endParaRPr lang="en-US" altLang="ja-JP" dirty="0">
              <a:latin typeface="Courier"/>
              <a:cs typeface="Courier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467544" y="1772816"/>
            <a:ext cx="7930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sub.f90</a:t>
            </a:r>
            <a:endParaRPr kumimoji="1" lang="ja-JP" altLang="en-US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3857403" y="2132856"/>
            <a:ext cx="2154757" cy="20621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ja-JP" dirty="0" smtClean="0">
                <a:latin typeface="Courier"/>
                <a:cs typeface="Courier"/>
              </a:rPr>
              <a:t>PROGRAM</a:t>
            </a:r>
            <a:r>
              <a:rPr kumimoji="1" lang="ja-JP" altLang="en-US" dirty="0" smtClean="0">
                <a:latin typeface="Courier"/>
                <a:cs typeface="Courier"/>
              </a:rPr>
              <a:t> </a:t>
            </a:r>
            <a:r>
              <a:rPr lang="en-US" altLang="ja-JP" dirty="0" smtClean="0">
                <a:latin typeface="Courier"/>
                <a:cs typeface="Courier"/>
              </a:rPr>
              <a:t>main</a:t>
            </a:r>
            <a:endParaRPr kumimoji="1" lang="en-US" altLang="ja-JP" dirty="0" smtClean="0">
              <a:latin typeface="Courier"/>
              <a:cs typeface="Courier"/>
            </a:endParaRPr>
          </a:p>
          <a:p>
            <a:r>
              <a:rPr lang="en-US" altLang="en-US" dirty="0">
                <a:latin typeface="Courier"/>
                <a:cs typeface="Courier"/>
              </a:rPr>
              <a:t> </a:t>
            </a:r>
            <a:r>
              <a:rPr lang="ja-JP" altLang="en-US" dirty="0" smtClean="0">
                <a:latin typeface="Courier"/>
                <a:cs typeface="Courier"/>
              </a:rPr>
              <a:t>・</a:t>
            </a:r>
            <a:endParaRPr lang="en-US" altLang="ja-JP" dirty="0" smtClean="0">
              <a:latin typeface="Courier"/>
              <a:cs typeface="Courier"/>
            </a:endParaRPr>
          </a:p>
          <a:p>
            <a:r>
              <a:rPr lang="ja-JP" altLang="ja-JP" dirty="0">
                <a:latin typeface="Courier"/>
                <a:cs typeface="Courier"/>
              </a:rPr>
              <a:t>　</a:t>
            </a:r>
            <a:r>
              <a:rPr lang="ja-JP" altLang="en-US" dirty="0" smtClean="0">
                <a:latin typeface="Courier"/>
                <a:cs typeface="Courier"/>
              </a:rPr>
              <a:t>・</a:t>
            </a:r>
            <a:endParaRPr lang="en-US" altLang="ja-JP" dirty="0" smtClean="0">
              <a:latin typeface="Courier"/>
              <a:cs typeface="Courier"/>
            </a:endParaRPr>
          </a:p>
          <a:p>
            <a:r>
              <a:rPr lang="en-US" altLang="ja-JP" dirty="0" smtClean="0">
                <a:latin typeface="Courier"/>
                <a:cs typeface="Courier"/>
              </a:rPr>
              <a:t> call sub1 </a:t>
            </a:r>
          </a:p>
          <a:p>
            <a:r>
              <a:rPr lang="en-US" altLang="ja-JP" dirty="0" smtClean="0">
                <a:latin typeface="Courier"/>
                <a:cs typeface="Courier"/>
              </a:rPr>
              <a:t> call a</a:t>
            </a:r>
            <a:endParaRPr lang="en-US" altLang="ja-JP" dirty="0">
              <a:latin typeface="Courier"/>
              <a:cs typeface="Courier"/>
            </a:endParaRPr>
          </a:p>
          <a:p>
            <a:r>
              <a:rPr lang="en-US" altLang="ja-JP" dirty="0" smtClean="0">
                <a:latin typeface="Courier"/>
                <a:cs typeface="Courier"/>
              </a:rPr>
              <a:t> </a:t>
            </a:r>
            <a:r>
              <a:rPr lang="ja-JP" altLang="en-US" dirty="0" smtClean="0">
                <a:latin typeface="Courier"/>
                <a:cs typeface="Courier"/>
              </a:rPr>
              <a:t>・</a:t>
            </a:r>
            <a:endParaRPr lang="en-US" altLang="ja-JP" dirty="0" smtClean="0">
              <a:latin typeface="Courier"/>
              <a:cs typeface="Courier"/>
            </a:endParaRPr>
          </a:p>
          <a:p>
            <a:r>
              <a:rPr lang="en-US" altLang="ja-JP" dirty="0" smtClean="0">
                <a:latin typeface="Courier"/>
                <a:cs typeface="Courier"/>
              </a:rPr>
              <a:t> </a:t>
            </a:r>
            <a:r>
              <a:rPr lang="ja-JP" altLang="en-US" dirty="0" smtClean="0">
                <a:latin typeface="Courier"/>
                <a:cs typeface="Courier"/>
              </a:rPr>
              <a:t>・</a:t>
            </a:r>
            <a:endParaRPr kumimoji="1" lang="en-US" altLang="ja-JP" dirty="0" smtClean="0">
              <a:latin typeface="Courier"/>
              <a:cs typeface="Courier"/>
            </a:endParaRPr>
          </a:p>
          <a:p>
            <a:r>
              <a:rPr kumimoji="1" lang="en-US" altLang="ja-JP" dirty="0" smtClean="0">
                <a:latin typeface="Courier"/>
                <a:cs typeface="Courier"/>
              </a:rPr>
              <a:t>END</a:t>
            </a:r>
            <a:r>
              <a:rPr kumimoji="1" lang="ja-JP" altLang="en-US" dirty="0" smtClean="0">
                <a:latin typeface="Courier"/>
                <a:cs typeface="Courier"/>
              </a:rPr>
              <a:t> </a:t>
            </a:r>
            <a:r>
              <a:rPr lang="en-US" altLang="ja-JP" dirty="0" smtClean="0">
                <a:latin typeface="Courier"/>
                <a:cs typeface="Courier"/>
              </a:rPr>
              <a:t>PROGRAM</a:t>
            </a:r>
            <a:r>
              <a:rPr kumimoji="1" lang="ja-JP" altLang="en-US" dirty="0" smtClean="0">
                <a:latin typeface="Courier"/>
                <a:cs typeface="Courier"/>
              </a:rPr>
              <a:t> </a:t>
            </a:r>
            <a:r>
              <a:rPr lang="en-US" altLang="ja-JP" dirty="0" smtClean="0">
                <a:latin typeface="Courier"/>
                <a:cs typeface="Courier"/>
              </a:rPr>
              <a:t>main</a:t>
            </a:r>
            <a:endParaRPr kumimoji="1" lang="en-US" altLang="ja-JP" dirty="0" smtClean="0">
              <a:latin typeface="Courier"/>
              <a:cs typeface="Courier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3857403" y="1772816"/>
            <a:ext cx="8899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main.f90</a:t>
            </a:r>
            <a:endParaRPr kumimoji="1" lang="ja-JP" altLang="en-US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28184" y="2132856"/>
            <a:ext cx="2159566" cy="20621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ja-JP" dirty="0" smtClean="0">
                <a:latin typeface="Courier"/>
                <a:cs typeface="Courier"/>
              </a:rPr>
              <a:t>SUBROUTINE</a:t>
            </a:r>
            <a:r>
              <a:rPr kumimoji="1" lang="ja-JP" altLang="en-US" dirty="0" smtClean="0">
                <a:latin typeface="Courier"/>
                <a:cs typeface="Courier"/>
              </a:rPr>
              <a:t> </a:t>
            </a:r>
            <a:r>
              <a:rPr lang="en-US" altLang="ja-JP" dirty="0">
                <a:latin typeface="Courier"/>
                <a:cs typeface="Courier"/>
              </a:rPr>
              <a:t>a</a:t>
            </a:r>
            <a:endParaRPr kumimoji="1" lang="en-US" altLang="ja-JP" dirty="0" smtClean="0">
              <a:latin typeface="Courier"/>
              <a:cs typeface="Courier"/>
            </a:endParaRPr>
          </a:p>
          <a:p>
            <a:r>
              <a:rPr lang="en-US" altLang="en-US" dirty="0">
                <a:latin typeface="Courier"/>
                <a:cs typeface="Courier"/>
              </a:rPr>
              <a:t> </a:t>
            </a:r>
            <a:r>
              <a:rPr lang="ja-JP" altLang="en-US" dirty="0" smtClean="0">
                <a:latin typeface="Courier"/>
                <a:cs typeface="Courier"/>
              </a:rPr>
              <a:t>・</a:t>
            </a:r>
            <a:endParaRPr lang="en-US" altLang="ja-JP" dirty="0" smtClean="0">
              <a:latin typeface="Courier"/>
              <a:cs typeface="Courier"/>
            </a:endParaRPr>
          </a:p>
          <a:p>
            <a:r>
              <a:rPr lang="ja-JP" altLang="ja-JP" dirty="0">
                <a:latin typeface="Courier"/>
                <a:cs typeface="Courier"/>
              </a:rPr>
              <a:t>　</a:t>
            </a:r>
            <a:r>
              <a:rPr lang="ja-JP" altLang="en-US" dirty="0" smtClean="0">
                <a:latin typeface="Courier"/>
                <a:cs typeface="Courier"/>
              </a:rPr>
              <a:t>・</a:t>
            </a:r>
            <a:endParaRPr lang="en-US" altLang="ja-JP" dirty="0" smtClean="0">
              <a:latin typeface="Courier"/>
              <a:cs typeface="Courier"/>
            </a:endParaRPr>
          </a:p>
          <a:p>
            <a:r>
              <a:rPr lang="en-US" altLang="ja-JP" dirty="0" smtClean="0">
                <a:latin typeface="Courier"/>
                <a:cs typeface="Courier"/>
              </a:rPr>
              <a:t> call sub1 </a:t>
            </a:r>
          </a:p>
          <a:p>
            <a:r>
              <a:rPr lang="en-US" altLang="ja-JP" dirty="0" smtClean="0">
                <a:latin typeface="Courier"/>
                <a:cs typeface="Courier"/>
              </a:rPr>
              <a:t> call sub2</a:t>
            </a:r>
            <a:endParaRPr lang="en-US" altLang="ja-JP" dirty="0">
              <a:latin typeface="Courier"/>
              <a:cs typeface="Courier"/>
            </a:endParaRPr>
          </a:p>
          <a:p>
            <a:r>
              <a:rPr lang="en-US" altLang="ja-JP" dirty="0" smtClean="0">
                <a:latin typeface="Courier"/>
                <a:cs typeface="Courier"/>
              </a:rPr>
              <a:t> </a:t>
            </a:r>
            <a:r>
              <a:rPr lang="ja-JP" altLang="en-US" dirty="0" smtClean="0">
                <a:latin typeface="Courier"/>
                <a:cs typeface="Courier"/>
              </a:rPr>
              <a:t>・</a:t>
            </a:r>
            <a:endParaRPr lang="en-US" altLang="ja-JP" dirty="0" smtClean="0">
              <a:latin typeface="Courier"/>
              <a:cs typeface="Courier"/>
            </a:endParaRPr>
          </a:p>
          <a:p>
            <a:r>
              <a:rPr lang="en-US" altLang="ja-JP" dirty="0" smtClean="0">
                <a:latin typeface="Courier"/>
                <a:cs typeface="Courier"/>
              </a:rPr>
              <a:t> </a:t>
            </a:r>
            <a:r>
              <a:rPr lang="ja-JP" altLang="en-US" dirty="0" smtClean="0">
                <a:latin typeface="Courier"/>
                <a:cs typeface="Courier"/>
              </a:rPr>
              <a:t>・</a:t>
            </a:r>
            <a:endParaRPr kumimoji="1" lang="en-US" altLang="ja-JP" dirty="0" smtClean="0">
              <a:latin typeface="Courier"/>
              <a:cs typeface="Courier"/>
            </a:endParaRPr>
          </a:p>
          <a:p>
            <a:r>
              <a:rPr kumimoji="1" lang="en-US" altLang="ja-JP" dirty="0" smtClean="0">
                <a:latin typeface="Courier"/>
                <a:cs typeface="Courier"/>
              </a:rPr>
              <a:t>END</a:t>
            </a:r>
            <a:r>
              <a:rPr kumimoji="1" lang="ja-JP" altLang="en-US" dirty="0" smtClean="0">
                <a:latin typeface="Courier"/>
                <a:cs typeface="Courier"/>
              </a:rPr>
              <a:t> </a:t>
            </a:r>
            <a:r>
              <a:rPr lang="en-US" altLang="ja-JP" dirty="0" smtClean="0">
                <a:latin typeface="Courier"/>
                <a:cs typeface="Courier"/>
              </a:rPr>
              <a:t>SUBROUTINE a</a:t>
            </a:r>
            <a:endParaRPr kumimoji="1" lang="en-US" altLang="ja-JP" dirty="0" smtClean="0">
              <a:latin typeface="Courier"/>
              <a:cs typeface="Courier"/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6228184" y="1772816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a.f90</a:t>
            </a:r>
            <a:endParaRPr kumimoji="1" lang="ja-JP" altLang="en-US" dirty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4644008" y="4869160"/>
            <a:ext cx="314781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sub.f90 </a:t>
            </a:r>
            <a:r>
              <a:rPr kumimoji="1" lang="ja-JP" altLang="en-US" dirty="0" smtClean="0"/>
              <a:t>内の</a:t>
            </a:r>
            <a:r>
              <a:rPr kumimoji="1" lang="en-US" altLang="ja-JP" dirty="0" smtClean="0"/>
              <a:t> sub1, sub2 </a:t>
            </a:r>
            <a:r>
              <a:rPr kumimoji="1" lang="ja-JP" altLang="en-US" dirty="0" smtClean="0"/>
              <a:t>は</a:t>
            </a:r>
            <a:endParaRPr kumimoji="1" lang="en-US" altLang="ja-JP" dirty="0" smtClean="0"/>
          </a:p>
          <a:p>
            <a:r>
              <a:rPr lang="ja-JP" altLang="en-US" dirty="0" smtClean="0"/>
              <a:t>他の全てのルーチンから参照可能</a:t>
            </a:r>
            <a:endParaRPr lang="en-US" altLang="ja-JP" dirty="0" smtClean="0"/>
          </a:p>
          <a:p>
            <a:r>
              <a:rPr kumimoji="1" lang="en-US" altLang="ja-JP" dirty="0" smtClean="0"/>
              <a:t>( a.f90 </a:t>
            </a:r>
            <a:r>
              <a:rPr kumimoji="1" lang="ja-JP" altLang="en-US" dirty="0" smtClean="0"/>
              <a:t>の</a:t>
            </a:r>
            <a:r>
              <a:rPr kumimoji="1" lang="en-US" altLang="ja-JP" dirty="0" smtClean="0"/>
              <a:t> a </a:t>
            </a:r>
            <a:r>
              <a:rPr kumimoji="1" lang="ja-JP" altLang="en-US" dirty="0" smtClean="0"/>
              <a:t>も同様</a:t>
            </a:r>
            <a:r>
              <a:rPr kumimoji="1" lang="en-US" altLang="ja-JP" dirty="0" smtClean="0"/>
              <a:t> )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846209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 animBg="1"/>
      <p:bldP spid="9" grpId="0"/>
      <p:bldP spid="10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内部副プログラム</a:t>
            </a:r>
            <a:endParaRPr kumimoji="1" lang="ja-JP" altLang="en-US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55576" y="1628800"/>
            <a:ext cx="2647279" cy="427809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kumimoji="1" lang="en-US" altLang="ja-JP" b="1" dirty="0" smtClean="0">
                <a:latin typeface="Courier"/>
                <a:cs typeface="Courier"/>
              </a:rPr>
              <a:t>SUBROUTINE</a:t>
            </a:r>
            <a:r>
              <a:rPr kumimoji="1" lang="ja-JP" altLang="en-US" b="1" dirty="0" smtClean="0">
                <a:latin typeface="Courier"/>
                <a:cs typeface="Courier"/>
              </a:rPr>
              <a:t> </a:t>
            </a:r>
            <a:r>
              <a:rPr kumimoji="1" lang="en-US" altLang="ja-JP" b="1" dirty="0" smtClean="0">
                <a:latin typeface="Courier"/>
                <a:cs typeface="Courier"/>
              </a:rPr>
              <a:t>sub1</a:t>
            </a:r>
          </a:p>
          <a:p>
            <a:r>
              <a:rPr lang="en-US" altLang="en-US" dirty="0">
                <a:latin typeface="Courier"/>
                <a:cs typeface="Courier"/>
              </a:rPr>
              <a:t> </a:t>
            </a:r>
            <a:r>
              <a:rPr lang="ja-JP" altLang="en-US" dirty="0" smtClean="0">
                <a:latin typeface="Courier"/>
                <a:cs typeface="Courier"/>
              </a:rPr>
              <a:t>・</a:t>
            </a:r>
            <a:endParaRPr lang="en-US" altLang="ja-JP" dirty="0" smtClean="0">
              <a:latin typeface="Courier"/>
              <a:cs typeface="Courier"/>
            </a:endParaRPr>
          </a:p>
          <a:p>
            <a:r>
              <a:rPr lang="ja-JP" altLang="ja-JP" dirty="0">
                <a:latin typeface="Courier"/>
                <a:cs typeface="Courier"/>
              </a:rPr>
              <a:t>　</a:t>
            </a:r>
            <a:r>
              <a:rPr lang="ja-JP" altLang="en-US" dirty="0" smtClean="0">
                <a:latin typeface="Courier"/>
                <a:cs typeface="Courier"/>
              </a:rPr>
              <a:t>・</a:t>
            </a:r>
            <a:endParaRPr lang="en-US" altLang="ja-JP" dirty="0" smtClean="0">
              <a:latin typeface="Courier"/>
              <a:cs typeface="Courier"/>
            </a:endParaRPr>
          </a:p>
          <a:p>
            <a:r>
              <a:rPr lang="ja-JP" altLang="ja-JP" dirty="0">
                <a:latin typeface="Courier"/>
                <a:cs typeface="Courier"/>
              </a:rPr>
              <a:t>　</a:t>
            </a:r>
            <a:r>
              <a:rPr lang="ja-JP" altLang="en-US" dirty="0" smtClean="0">
                <a:latin typeface="Courier"/>
                <a:cs typeface="Courier"/>
              </a:rPr>
              <a:t>・</a:t>
            </a:r>
            <a:endParaRPr lang="en-US" altLang="ja-JP" dirty="0" smtClean="0">
              <a:latin typeface="Courier"/>
              <a:cs typeface="Courier"/>
            </a:endParaRPr>
          </a:p>
          <a:p>
            <a:r>
              <a:rPr lang="en-US" altLang="en-US" b="1" dirty="0" smtClean="0">
                <a:latin typeface="Courier"/>
                <a:cs typeface="Courier"/>
              </a:rPr>
              <a:t>CONTAINS</a:t>
            </a:r>
            <a:endParaRPr lang="en-US" altLang="ja-JP" b="1" dirty="0" smtClean="0">
              <a:latin typeface="Courier"/>
              <a:cs typeface="Courier"/>
            </a:endParaRPr>
          </a:p>
          <a:p>
            <a:endParaRPr lang="en-US" altLang="ja-JP" dirty="0" smtClean="0">
              <a:latin typeface="Courier"/>
              <a:cs typeface="Courier"/>
            </a:endParaRPr>
          </a:p>
          <a:p>
            <a:r>
              <a:rPr lang="en-US" altLang="ja-JP" dirty="0" smtClean="0">
                <a:latin typeface="Courier"/>
                <a:cs typeface="Courier"/>
              </a:rPr>
              <a:t> SUBROUTINE sub2</a:t>
            </a:r>
            <a:endParaRPr lang="en-US" altLang="ja-JP" dirty="0">
              <a:latin typeface="Courier"/>
              <a:cs typeface="Courier"/>
            </a:endParaRPr>
          </a:p>
          <a:p>
            <a:r>
              <a:rPr lang="en-US" altLang="ja-JP" dirty="0" smtClean="0">
                <a:latin typeface="Courier"/>
                <a:cs typeface="Courier"/>
              </a:rPr>
              <a:t>  </a:t>
            </a:r>
            <a:r>
              <a:rPr lang="ja-JP" altLang="en-US" dirty="0" smtClean="0">
                <a:latin typeface="Courier"/>
                <a:cs typeface="Courier"/>
              </a:rPr>
              <a:t>・</a:t>
            </a:r>
            <a:endParaRPr lang="en-US" altLang="ja-JP" dirty="0" smtClean="0">
              <a:latin typeface="Courier"/>
              <a:cs typeface="Courier"/>
            </a:endParaRPr>
          </a:p>
          <a:p>
            <a:r>
              <a:rPr lang="en-US" altLang="ja-JP" dirty="0" smtClean="0">
                <a:latin typeface="Courier"/>
                <a:cs typeface="Courier"/>
              </a:rPr>
              <a:t>  </a:t>
            </a:r>
            <a:r>
              <a:rPr lang="ja-JP" altLang="en-US" dirty="0" smtClean="0">
                <a:latin typeface="Courier"/>
                <a:cs typeface="Courier"/>
              </a:rPr>
              <a:t>・</a:t>
            </a:r>
            <a:endParaRPr lang="en-US" altLang="ja-JP" dirty="0">
              <a:latin typeface="Courier"/>
              <a:cs typeface="Courier"/>
            </a:endParaRPr>
          </a:p>
          <a:p>
            <a:r>
              <a:rPr kumimoji="1" lang="en-US" altLang="ja-JP" dirty="0" smtClean="0">
                <a:latin typeface="Courier"/>
                <a:cs typeface="Courier"/>
              </a:rPr>
              <a:t> END SUBROUTINE sub2</a:t>
            </a:r>
          </a:p>
          <a:p>
            <a:endParaRPr kumimoji="1" lang="en-US" altLang="ja-JP" dirty="0" smtClean="0">
              <a:latin typeface="Courier"/>
              <a:cs typeface="Courier"/>
            </a:endParaRPr>
          </a:p>
          <a:p>
            <a:r>
              <a:rPr lang="en-US" altLang="ja-JP" dirty="0" smtClean="0">
                <a:latin typeface="Courier"/>
                <a:cs typeface="Courier"/>
              </a:rPr>
              <a:t> SUBROUTINE sub3</a:t>
            </a:r>
            <a:endParaRPr lang="en-US" altLang="ja-JP" dirty="0">
              <a:latin typeface="Courier"/>
              <a:cs typeface="Courier"/>
            </a:endParaRPr>
          </a:p>
          <a:p>
            <a:r>
              <a:rPr lang="en-US" altLang="ja-JP" dirty="0">
                <a:latin typeface="Courier"/>
                <a:cs typeface="Courier"/>
              </a:rPr>
              <a:t>  </a:t>
            </a:r>
            <a:r>
              <a:rPr lang="ja-JP" altLang="en-US" dirty="0">
                <a:latin typeface="Courier"/>
                <a:cs typeface="Courier"/>
              </a:rPr>
              <a:t>・</a:t>
            </a:r>
            <a:endParaRPr lang="en-US" altLang="ja-JP" dirty="0">
              <a:latin typeface="Courier"/>
              <a:cs typeface="Courier"/>
            </a:endParaRPr>
          </a:p>
          <a:p>
            <a:r>
              <a:rPr lang="en-US" altLang="ja-JP" dirty="0">
                <a:latin typeface="Courier"/>
                <a:cs typeface="Courier"/>
              </a:rPr>
              <a:t>  </a:t>
            </a:r>
            <a:r>
              <a:rPr lang="ja-JP" altLang="en-US" dirty="0">
                <a:latin typeface="Courier"/>
                <a:cs typeface="Courier"/>
              </a:rPr>
              <a:t>・</a:t>
            </a:r>
            <a:endParaRPr lang="en-US" altLang="ja-JP" dirty="0">
              <a:latin typeface="Courier"/>
              <a:cs typeface="Courier"/>
            </a:endParaRPr>
          </a:p>
          <a:p>
            <a:r>
              <a:rPr lang="en-US" altLang="ja-JP" dirty="0">
                <a:latin typeface="Courier"/>
                <a:cs typeface="Courier"/>
              </a:rPr>
              <a:t> END SUBROUTINE </a:t>
            </a:r>
            <a:r>
              <a:rPr lang="en-US" altLang="ja-JP" dirty="0" smtClean="0">
                <a:latin typeface="Courier"/>
                <a:cs typeface="Courier"/>
              </a:rPr>
              <a:t>sub3</a:t>
            </a:r>
            <a:endParaRPr lang="en-US" altLang="ja-JP" dirty="0">
              <a:latin typeface="Courier"/>
              <a:cs typeface="Courier"/>
            </a:endParaRPr>
          </a:p>
          <a:p>
            <a:endParaRPr kumimoji="1" lang="en-US" altLang="ja-JP" dirty="0" smtClean="0">
              <a:latin typeface="Courier"/>
              <a:cs typeface="Courier"/>
            </a:endParaRPr>
          </a:p>
          <a:p>
            <a:r>
              <a:rPr kumimoji="1" lang="en-US" altLang="ja-JP" b="1" dirty="0" smtClean="0">
                <a:latin typeface="Courier"/>
                <a:cs typeface="Courier"/>
              </a:rPr>
              <a:t>END</a:t>
            </a:r>
            <a:r>
              <a:rPr kumimoji="1" lang="ja-JP" altLang="en-US" b="1" dirty="0" smtClean="0">
                <a:latin typeface="Courier"/>
                <a:cs typeface="Courier"/>
              </a:rPr>
              <a:t> </a:t>
            </a:r>
            <a:r>
              <a:rPr kumimoji="1" lang="en-US" altLang="ja-JP" b="1" dirty="0" smtClean="0">
                <a:latin typeface="Courier"/>
                <a:cs typeface="Courier"/>
              </a:rPr>
              <a:t>SUBROUTINE</a:t>
            </a:r>
            <a:r>
              <a:rPr kumimoji="1" lang="ja-JP" altLang="en-US" b="1" dirty="0" smtClean="0">
                <a:latin typeface="Courier"/>
                <a:cs typeface="Courier"/>
              </a:rPr>
              <a:t> </a:t>
            </a:r>
            <a:r>
              <a:rPr kumimoji="1" lang="en-US" altLang="ja-JP" b="1" dirty="0" smtClean="0">
                <a:latin typeface="Courier"/>
                <a:cs typeface="Courier"/>
              </a:rPr>
              <a:t>sub1</a:t>
            </a: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5720260" y="1628800"/>
            <a:ext cx="2524148" cy="15696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ja-JP" dirty="0" smtClean="0">
                <a:latin typeface="Courier"/>
                <a:cs typeface="Courier"/>
              </a:rPr>
              <a:t>PROGRAM</a:t>
            </a:r>
            <a:r>
              <a:rPr kumimoji="1" lang="ja-JP" altLang="en-US" dirty="0" smtClean="0">
                <a:latin typeface="Courier"/>
                <a:cs typeface="Courier"/>
              </a:rPr>
              <a:t> </a:t>
            </a:r>
            <a:r>
              <a:rPr lang="en-US" altLang="ja-JP" dirty="0" smtClean="0">
                <a:latin typeface="Courier"/>
                <a:cs typeface="Courier"/>
              </a:rPr>
              <a:t>main</a:t>
            </a:r>
            <a:endParaRPr kumimoji="1" lang="en-US" altLang="ja-JP" dirty="0" smtClean="0">
              <a:latin typeface="Courier"/>
              <a:cs typeface="Courier"/>
            </a:endParaRPr>
          </a:p>
          <a:p>
            <a:r>
              <a:rPr lang="en-US" altLang="en-US" dirty="0">
                <a:latin typeface="Courier"/>
                <a:cs typeface="Courier"/>
              </a:rPr>
              <a:t> </a:t>
            </a:r>
            <a:r>
              <a:rPr lang="ja-JP" altLang="en-US" dirty="0" smtClean="0">
                <a:latin typeface="Courier"/>
                <a:cs typeface="Courier"/>
              </a:rPr>
              <a:t>・</a:t>
            </a:r>
            <a:endParaRPr lang="en-US" altLang="ja-JP" dirty="0" smtClean="0">
              <a:latin typeface="Courier"/>
              <a:cs typeface="Courier"/>
            </a:endParaRPr>
          </a:p>
          <a:p>
            <a:r>
              <a:rPr lang="ja-JP" altLang="ja-JP" dirty="0">
                <a:latin typeface="Courier"/>
                <a:cs typeface="Courier"/>
              </a:rPr>
              <a:t>　</a:t>
            </a:r>
            <a:r>
              <a:rPr lang="en-US" altLang="en-US" dirty="0" smtClean="0">
                <a:latin typeface="Courier"/>
                <a:cs typeface="Courier"/>
              </a:rPr>
              <a:t>call sub1</a:t>
            </a:r>
            <a:endParaRPr lang="en-US" altLang="ja-JP" dirty="0" smtClean="0">
              <a:latin typeface="Courier"/>
              <a:cs typeface="Courier"/>
            </a:endParaRPr>
          </a:p>
          <a:p>
            <a:r>
              <a:rPr lang="ja-JP" altLang="ja-JP" dirty="0">
                <a:latin typeface="Courier"/>
                <a:cs typeface="Courier"/>
              </a:rPr>
              <a:t>　</a:t>
            </a:r>
            <a:r>
              <a:rPr lang="ja-JP" altLang="en-US" dirty="0" smtClean="0">
                <a:latin typeface="Courier"/>
                <a:cs typeface="Courier"/>
              </a:rPr>
              <a:t>・</a:t>
            </a:r>
            <a:endParaRPr lang="en-US" altLang="ja-JP" dirty="0" smtClean="0">
              <a:latin typeface="Courier"/>
              <a:cs typeface="Courier"/>
            </a:endParaRPr>
          </a:p>
          <a:p>
            <a:r>
              <a:rPr lang="ja-JP" altLang="en-US" dirty="0" smtClean="0">
                <a:latin typeface="Courier"/>
                <a:cs typeface="Courier"/>
              </a:rPr>
              <a:t>　</a:t>
            </a:r>
            <a:r>
              <a:rPr kumimoji="1" lang="ja-JP" altLang="en-US" dirty="0" smtClean="0">
                <a:latin typeface="Courier"/>
                <a:cs typeface="Courier"/>
              </a:rPr>
              <a:t>・</a:t>
            </a:r>
            <a:endParaRPr kumimoji="1" lang="en-US" altLang="ja-JP" dirty="0" smtClean="0">
              <a:latin typeface="Courier"/>
              <a:cs typeface="Courier"/>
            </a:endParaRPr>
          </a:p>
          <a:p>
            <a:r>
              <a:rPr kumimoji="1" lang="en-US" altLang="ja-JP" dirty="0" smtClean="0">
                <a:latin typeface="Courier"/>
                <a:cs typeface="Courier"/>
              </a:rPr>
              <a:t>END</a:t>
            </a:r>
            <a:r>
              <a:rPr kumimoji="1" lang="ja-JP" altLang="en-US" dirty="0" smtClean="0">
                <a:latin typeface="Courier"/>
                <a:cs typeface="Courier"/>
              </a:rPr>
              <a:t> </a:t>
            </a:r>
            <a:r>
              <a:rPr kumimoji="1" lang="en-US" altLang="ja-JP" dirty="0" smtClean="0">
                <a:latin typeface="Courier"/>
                <a:cs typeface="Courier"/>
              </a:rPr>
              <a:t>SUBROUTINE</a:t>
            </a:r>
            <a:r>
              <a:rPr kumimoji="1" lang="ja-JP" altLang="en-US" dirty="0" smtClean="0">
                <a:latin typeface="Courier"/>
                <a:cs typeface="Courier"/>
              </a:rPr>
              <a:t> </a:t>
            </a:r>
            <a:r>
              <a:rPr kumimoji="1" lang="en-US" altLang="ja-JP" dirty="0" smtClean="0">
                <a:latin typeface="Courier"/>
                <a:cs typeface="Courier"/>
              </a:rPr>
              <a:t>sub1</a:t>
            </a: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5720260" y="1268760"/>
            <a:ext cx="8899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main.f90</a:t>
            </a:r>
            <a:endParaRPr kumimoji="1" lang="ja-JP" altLang="en-US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5076056" y="3789040"/>
            <a:ext cx="396044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kumimoji="1" lang="en-US" altLang="ja-JP" dirty="0" smtClean="0"/>
              <a:t>main </a:t>
            </a:r>
            <a:r>
              <a:rPr kumimoji="1" lang="ja-JP" altLang="en-US" dirty="0" smtClean="0"/>
              <a:t>から</a:t>
            </a:r>
            <a:r>
              <a:rPr kumimoji="1" lang="en-US" altLang="ja-JP" dirty="0" smtClean="0"/>
              <a:t> sub1 </a:t>
            </a:r>
            <a:r>
              <a:rPr kumimoji="1" lang="ja-JP" altLang="en-US" dirty="0" smtClean="0"/>
              <a:t>は見えるが、</a:t>
            </a:r>
            <a:r>
              <a:rPr lang="en-US" altLang="ja-JP" dirty="0" smtClean="0"/>
              <a:t>sub2, sub3</a:t>
            </a:r>
            <a:r>
              <a:rPr lang="ja-JP" altLang="en-US" dirty="0" smtClean="0"/>
              <a:t>は見えない</a:t>
            </a:r>
            <a:endParaRPr lang="en-US" altLang="ja-JP" dirty="0" smtClean="0"/>
          </a:p>
          <a:p>
            <a:pPr marL="285750" indent="-285750">
              <a:buFont typeface="Arial"/>
              <a:buChar char="•"/>
            </a:pPr>
            <a:endParaRPr kumimoji="1" lang="en-US" altLang="ja-JP" dirty="0"/>
          </a:p>
          <a:p>
            <a:pPr marL="285750" indent="-285750">
              <a:buFont typeface="Arial"/>
              <a:buChar char="•"/>
            </a:pPr>
            <a:r>
              <a:rPr lang="en-US" altLang="ja-JP" dirty="0" smtClean="0"/>
              <a:t>sub1 </a:t>
            </a:r>
            <a:r>
              <a:rPr lang="ja-JP" altLang="en-US" dirty="0" smtClean="0"/>
              <a:t>内でのみ</a:t>
            </a:r>
            <a:r>
              <a:rPr lang="en-US" altLang="ja-JP" dirty="0" smtClean="0"/>
              <a:t> sub2, sub3 </a:t>
            </a:r>
            <a:r>
              <a:rPr lang="ja-JP" altLang="en-US" dirty="0" smtClean="0"/>
              <a:t>が</a:t>
            </a:r>
            <a:r>
              <a:rPr lang="en-US" altLang="ja-JP" dirty="0" smtClean="0"/>
              <a:t> call </a:t>
            </a:r>
            <a:r>
              <a:rPr lang="ja-JP" altLang="en-US" dirty="0" smtClean="0"/>
              <a:t>できる</a:t>
            </a:r>
            <a:r>
              <a:rPr kumimoji="1" lang="ja-JP" altLang="en-US" dirty="0" smtClean="0"/>
              <a:t>（</a:t>
            </a:r>
            <a:r>
              <a:rPr kumimoji="1" lang="en-US" altLang="ja-JP" dirty="0" smtClean="0"/>
              <a:t>sub2</a:t>
            </a:r>
            <a:r>
              <a:rPr kumimoji="1" lang="ja-JP" altLang="en-US" dirty="0" smtClean="0"/>
              <a:t>から</a:t>
            </a:r>
            <a:r>
              <a:rPr kumimoji="1" lang="en-US" altLang="ja-JP" dirty="0" smtClean="0"/>
              <a:t>sub3</a:t>
            </a:r>
            <a:r>
              <a:rPr kumimoji="1" lang="ja-JP" altLang="en-US" dirty="0" smtClean="0"/>
              <a:t>を</a:t>
            </a:r>
            <a:r>
              <a:rPr kumimoji="1" lang="en-US" altLang="ja-JP" dirty="0" smtClean="0"/>
              <a:t>call</a:t>
            </a:r>
            <a:r>
              <a:rPr lang="ja-JP" altLang="en-US" dirty="0" smtClean="0"/>
              <a:t>することも可能</a:t>
            </a:r>
            <a:r>
              <a:rPr kumimoji="1" lang="ja-JP" altLang="en-US" dirty="0" smtClean="0"/>
              <a:t>）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023858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内部副プログラム</a:t>
            </a:r>
            <a:endParaRPr kumimoji="1" lang="ja-JP" altLang="en-US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467544" y="1628800"/>
            <a:ext cx="2647279" cy="427809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kumimoji="1" lang="en-US" altLang="ja-JP" dirty="0" smtClean="0">
                <a:latin typeface="Courier"/>
                <a:cs typeface="Courier"/>
              </a:rPr>
              <a:t>SUBROUTINE</a:t>
            </a:r>
            <a:r>
              <a:rPr kumimoji="1" lang="ja-JP" altLang="en-US" dirty="0" smtClean="0">
                <a:latin typeface="Courier"/>
                <a:cs typeface="Courier"/>
              </a:rPr>
              <a:t> </a:t>
            </a:r>
            <a:r>
              <a:rPr kumimoji="1" lang="en-US" altLang="ja-JP" dirty="0" smtClean="0">
                <a:latin typeface="Courier"/>
                <a:cs typeface="Courier"/>
              </a:rPr>
              <a:t>sub1</a:t>
            </a:r>
          </a:p>
          <a:p>
            <a:r>
              <a:rPr lang="en-US" altLang="en-US" dirty="0">
                <a:latin typeface="Courier"/>
                <a:cs typeface="Courier"/>
              </a:rPr>
              <a:t> </a:t>
            </a:r>
            <a:r>
              <a:rPr lang="ja-JP" altLang="en-US" dirty="0" smtClean="0">
                <a:latin typeface="Courier"/>
                <a:cs typeface="Courier"/>
              </a:rPr>
              <a:t>・</a:t>
            </a:r>
            <a:endParaRPr lang="en-US" altLang="ja-JP" dirty="0" smtClean="0">
              <a:latin typeface="Courier"/>
              <a:cs typeface="Courier"/>
            </a:endParaRPr>
          </a:p>
          <a:p>
            <a:r>
              <a:rPr lang="ja-JP" altLang="ja-JP" dirty="0">
                <a:latin typeface="Courier"/>
                <a:cs typeface="Courier"/>
              </a:rPr>
              <a:t>　</a:t>
            </a:r>
            <a:r>
              <a:rPr lang="ja-JP" altLang="en-US" dirty="0" smtClean="0">
                <a:latin typeface="Courier"/>
                <a:cs typeface="Courier"/>
              </a:rPr>
              <a:t>・</a:t>
            </a:r>
            <a:endParaRPr lang="en-US" altLang="ja-JP" dirty="0" smtClean="0">
              <a:latin typeface="Courier"/>
              <a:cs typeface="Courier"/>
            </a:endParaRPr>
          </a:p>
          <a:p>
            <a:r>
              <a:rPr lang="ja-JP" altLang="ja-JP" dirty="0">
                <a:latin typeface="Courier"/>
                <a:cs typeface="Courier"/>
              </a:rPr>
              <a:t>　</a:t>
            </a:r>
            <a:r>
              <a:rPr lang="ja-JP" altLang="en-US" dirty="0" smtClean="0">
                <a:latin typeface="Courier"/>
                <a:cs typeface="Courier"/>
              </a:rPr>
              <a:t>・</a:t>
            </a:r>
            <a:endParaRPr lang="en-US" altLang="ja-JP" dirty="0" smtClean="0">
              <a:latin typeface="Courier"/>
              <a:cs typeface="Courier"/>
            </a:endParaRPr>
          </a:p>
          <a:p>
            <a:r>
              <a:rPr lang="en-US" altLang="en-US" dirty="0" smtClean="0">
                <a:latin typeface="Courier"/>
                <a:cs typeface="Courier"/>
              </a:rPr>
              <a:t>CONTAINS</a:t>
            </a:r>
            <a:endParaRPr lang="en-US" altLang="ja-JP" dirty="0" smtClean="0">
              <a:latin typeface="Courier"/>
              <a:cs typeface="Courier"/>
            </a:endParaRPr>
          </a:p>
          <a:p>
            <a:endParaRPr lang="en-US" altLang="ja-JP" dirty="0" smtClean="0">
              <a:latin typeface="Courier"/>
              <a:cs typeface="Courier"/>
            </a:endParaRPr>
          </a:p>
          <a:p>
            <a:r>
              <a:rPr lang="en-US" altLang="ja-JP" dirty="0" smtClean="0">
                <a:latin typeface="Courier"/>
                <a:cs typeface="Courier"/>
              </a:rPr>
              <a:t> SUBROUTINE sub2</a:t>
            </a:r>
            <a:endParaRPr lang="en-US" altLang="ja-JP" dirty="0">
              <a:latin typeface="Courier"/>
              <a:cs typeface="Courier"/>
            </a:endParaRPr>
          </a:p>
          <a:p>
            <a:r>
              <a:rPr lang="en-US" altLang="ja-JP" dirty="0" smtClean="0">
                <a:latin typeface="Courier"/>
                <a:cs typeface="Courier"/>
              </a:rPr>
              <a:t>  </a:t>
            </a:r>
            <a:r>
              <a:rPr lang="ja-JP" altLang="en-US" dirty="0" smtClean="0">
                <a:latin typeface="Courier"/>
                <a:cs typeface="Courier"/>
              </a:rPr>
              <a:t>・</a:t>
            </a:r>
            <a:endParaRPr lang="en-US" altLang="ja-JP" dirty="0" smtClean="0">
              <a:latin typeface="Courier"/>
              <a:cs typeface="Courier"/>
            </a:endParaRPr>
          </a:p>
          <a:p>
            <a:r>
              <a:rPr lang="en-US" altLang="ja-JP" dirty="0" smtClean="0">
                <a:latin typeface="Courier"/>
                <a:cs typeface="Courier"/>
              </a:rPr>
              <a:t>  </a:t>
            </a:r>
            <a:r>
              <a:rPr lang="ja-JP" altLang="en-US" dirty="0" smtClean="0">
                <a:latin typeface="Courier"/>
                <a:cs typeface="Courier"/>
              </a:rPr>
              <a:t>・</a:t>
            </a:r>
            <a:endParaRPr lang="en-US" altLang="ja-JP" dirty="0">
              <a:latin typeface="Courier"/>
              <a:cs typeface="Courier"/>
            </a:endParaRPr>
          </a:p>
          <a:p>
            <a:r>
              <a:rPr kumimoji="1" lang="en-US" altLang="ja-JP" dirty="0" smtClean="0">
                <a:latin typeface="Courier"/>
                <a:cs typeface="Courier"/>
              </a:rPr>
              <a:t> END SUBROUTINE sub2</a:t>
            </a:r>
          </a:p>
          <a:p>
            <a:endParaRPr kumimoji="1" lang="en-US" altLang="ja-JP" dirty="0" smtClean="0">
              <a:latin typeface="Courier"/>
              <a:cs typeface="Courier"/>
            </a:endParaRPr>
          </a:p>
          <a:p>
            <a:r>
              <a:rPr lang="en-US" altLang="ja-JP" dirty="0" smtClean="0">
                <a:latin typeface="Courier"/>
                <a:cs typeface="Courier"/>
              </a:rPr>
              <a:t> SUBROUTINE sub3</a:t>
            </a:r>
            <a:endParaRPr lang="en-US" altLang="ja-JP" dirty="0">
              <a:latin typeface="Courier"/>
              <a:cs typeface="Courier"/>
            </a:endParaRPr>
          </a:p>
          <a:p>
            <a:r>
              <a:rPr lang="en-US" altLang="ja-JP" dirty="0">
                <a:latin typeface="Courier"/>
                <a:cs typeface="Courier"/>
              </a:rPr>
              <a:t>  </a:t>
            </a:r>
            <a:r>
              <a:rPr lang="ja-JP" altLang="en-US" dirty="0">
                <a:latin typeface="Courier"/>
                <a:cs typeface="Courier"/>
              </a:rPr>
              <a:t>・</a:t>
            </a:r>
            <a:endParaRPr lang="en-US" altLang="ja-JP" dirty="0">
              <a:latin typeface="Courier"/>
              <a:cs typeface="Courier"/>
            </a:endParaRPr>
          </a:p>
          <a:p>
            <a:r>
              <a:rPr lang="en-US" altLang="ja-JP" dirty="0">
                <a:latin typeface="Courier"/>
                <a:cs typeface="Courier"/>
              </a:rPr>
              <a:t>  </a:t>
            </a:r>
            <a:r>
              <a:rPr lang="ja-JP" altLang="en-US" dirty="0">
                <a:latin typeface="Courier"/>
                <a:cs typeface="Courier"/>
              </a:rPr>
              <a:t>・</a:t>
            </a:r>
            <a:endParaRPr lang="en-US" altLang="ja-JP" dirty="0">
              <a:latin typeface="Courier"/>
              <a:cs typeface="Courier"/>
            </a:endParaRPr>
          </a:p>
          <a:p>
            <a:r>
              <a:rPr lang="en-US" altLang="ja-JP" dirty="0">
                <a:latin typeface="Courier"/>
                <a:cs typeface="Courier"/>
              </a:rPr>
              <a:t> END SUBROUTINE </a:t>
            </a:r>
            <a:r>
              <a:rPr lang="en-US" altLang="ja-JP" dirty="0" smtClean="0">
                <a:latin typeface="Courier"/>
                <a:cs typeface="Courier"/>
              </a:rPr>
              <a:t>sub3</a:t>
            </a:r>
            <a:endParaRPr lang="en-US" altLang="ja-JP" dirty="0">
              <a:latin typeface="Courier"/>
              <a:cs typeface="Courier"/>
            </a:endParaRPr>
          </a:p>
          <a:p>
            <a:endParaRPr kumimoji="1" lang="en-US" altLang="ja-JP" dirty="0" smtClean="0">
              <a:latin typeface="Courier"/>
              <a:cs typeface="Courier"/>
            </a:endParaRPr>
          </a:p>
          <a:p>
            <a:r>
              <a:rPr kumimoji="1" lang="en-US" altLang="ja-JP" dirty="0" smtClean="0">
                <a:latin typeface="Courier"/>
                <a:cs typeface="Courier"/>
              </a:rPr>
              <a:t>END</a:t>
            </a:r>
            <a:r>
              <a:rPr kumimoji="1" lang="ja-JP" altLang="en-US" dirty="0" smtClean="0">
                <a:latin typeface="Courier"/>
                <a:cs typeface="Courier"/>
              </a:rPr>
              <a:t> </a:t>
            </a:r>
            <a:r>
              <a:rPr kumimoji="1" lang="en-US" altLang="ja-JP" dirty="0" smtClean="0">
                <a:latin typeface="Courier"/>
                <a:cs typeface="Courier"/>
              </a:rPr>
              <a:t>SUBROUTINE</a:t>
            </a:r>
            <a:r>
              <a:rPr kumimoji="1" lang="ja-JP" altLang="en-US" dirty="0" smtClean="0">
                <a:latin typeface="Courier"/>
                <a:cs typeface="Courier"/>
              </a:rPr>
              <a:t> </a:t>
            </a:r>
            <a:r>
              <a:rPr kumimoji="1" lang="en-US" altLang="ja-JP" dirty="0" smtClean="0">
                <a:latin typeface="Courier"/>
                <a:cs typeface="Courier"/>
              </a:rPr>
              <a:t>sub1</a:t>
            </a: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4211960" y="1628800"/>
            <a:ext cx="2647279" cy="304698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ja-JP" dirty="0" smtClean="0">
                <a:latin typeface="Courier"/>
                <a:cs typeface="Courier"/>
              </a:rPr>
              <a:t>PROGRAM</a:t>
            </a:r>
            <a:r>
              <a:rPr kumimoji="1" lang="ja-JP" altLang="en-US" dirty="0" smtClean="0">
                <a:latin typeface="Courier"/>
                <a:cs typeface="Courier"/>
              </a:rPr>
              <a:t> </a:t>
            </a:r>
            <a:r>
              <a:rPr lang="en-US" altLang="ja-JP" dirty="0" smtClean="0">
                <a:latin typeface="Courier"/>
                <a:cs typeface="Courier"/>
              </a:rPr>
              <a:t>main</a:t>
            </a:r>
            <a:endParaRPr kumimoji="1" lang="en-US" altLang="ja-JP" dirty="0" smtClean="0">
              <a:latin typeface="Courier"/>
              <a:cs typeface="Courier"/>
            </a:endParaRPr>
          </a:p>
          <a:p>
            <a:r>
              <a:rPr lang="en-US" altLang="en-US" dirty="0">
                <a:latin typeface="Courier"/>
                <a:cs typeface="Courier"/>
              </a:rPr>
              <a:t> </a:t>
            </a:r>
            <a:r>
              <a:rPr lang="ja-JP" altLang="en-US" dirty="0" smtClean="0">
                <a:latin typeface="Courier"/>
                <a:cs typeface="Courier"/>
              </a:rPr>
              <a:t>・</a:t>
            </a:r>
            <a:endParaRPr lang="en-US" altLang="ja-JP" dirty="0" smtClean="0">
              <a:latin typeface="Courier"/>
              <a:cs typeface="Courier"/>
            </a:endParaRPr>
          </a:p>
          <a:p>
            <a:r>
              <a:rPr lang="ja-JP" altLang="ja-JP" dirty="0">
                <a:latin typeface="Courier"/>
                <a:cs typeface="Courier"/>
              </a:rPr>
              <a:t>　</a:t>
            </a:r>
            <a:r>
              <a:rPr lang="en-US" altLang="en-US" dirty="0" smtClean="0">
                <a:latin typeface="Courier"/>
                <a:cs typeface="Courier"/>
              </a:rPr>
              <a:t>call sub1</a:t>
            </a:r>
            <a:endParaRPr lang="en-US" altLang="ja-JP" dirty="0" smtClean="0">
              <a:latin typeface="Courier"/>
              <a:cs typeface="Courier"/>
            </a:endParaRPr>
          </a:p>
          <a:p>
            <a:r>
              <a:rPr lang="ja-JP" altLang="ja-JP" dirty="0">
                <a:latin typeface="Courier"/>
                <a:cs typeface="Courier"/>
              </a:rPr>
              <a:t>　</a:t>
            </a:r>
            <a:r>
              <a:rPr lang="ja-JP" altLang="en-US" dirty="0" smtClean="0">
                <a:latin typeface="Courier"/>
                <a:cs typeface="Courier"/>
              </a:rPr>
              <a:t>・</a:t>
            </a:r>
            <a:endParaRPr lang="en-US" altLang="ja-JP" dirty="0" smtClean="0">
              <a:latin typeface="Courier"/>
              <a:cs typeface="Courier"/>
            </a:endParaRPr>
          </a:p>
          <a:p>
            <a:r>
              <a:rPr lang="en-US" altLang="en-US" dirty="0" smtClean="0">
                <a:latin typeface="Courier"/>
                <a:cs typeface="Courier"/>
              </a:rPr>
              <a:t>CONTAINS</a:t>
            </a:r>
            <a:endParaRPr lang="en-US" altLang="ja-JP" dirty="0" smtClean="0">
              <a:latin typeface="Courier"/>
              <a:cs typeface="Courier"/>
            </a:endParaRPr>
          </a:p>
          <a:p>
            <a:endParaRPr lang="en-US" altLang="ja-JP" dirty="0" smtClean="0">
              <a:latin typeface="Courier"/>
              <a:cs typeface="Courier"/>
            </a:endParaRPr>
          </a:p>
          <a:p>
            <a:r>
              <a:rPr lang="en-US" altLang="ja-JP" dirty="0" smtClean="0">
                <a:latin typeface="Courier"/>
                <a:cs typeface="Courier"/>
              </a:rPr>
              <a:t> SUBROUTINE sub2</a:t>
            </a:r>
            <a:endParaRPr lang="en-US" altLang="ja-JP" dirty="0">
              <a:latin typeface="Courier"/>
              <a:cs typeface="Courier"/>
            </a:endParaRPr>
          </a:p>
          <a:p>
            <a:r>
              <a:rPr lang="en-US" altLang="ja-JP" dirty="0" smtClean="0">
                <a:latin typeface="Courier"/>
                <a:cs typeface="Courier"/>
              </a:rPr>
              <a:t>  </a:t>
            </a:r>
            <a:r>
              <a:rPr lang="ja-JP" altLang="en-US" dirty="0" smtClean="0">
                <a:latin typeface="Courier"/>
                <a:cs typeface="Courier"/>
              </a:rPr>
              <a:t>・</a:t>
            </a:r>
            <a:endParaRPr lang="en-US" altLang="ja-JP" dirty="0" smtClean="0">
              <a:latin typeface="Courier"/>
              <a:cs typeface="Courier"/>
            </a:endParaRPr>
          </a:p>
          <a:p>
            <a:r>
              <a:rPr lang="en-US" altLang="ja-JP" dirty="0" smtClean="0">
                <a:latin typeface="Courier"/>
                <a:cs typeface="Courier"/>
              </a:rPr>
              <a:t>  </a:t>
            </a:r>
            <a:r>
              <a:rPr lang="ja-JP" altLang="en-US" dirty="0" smtClean="0">
                <a:latin typeface="Courier"/>
                <a:cs typeface="Courier"/>
              </a:rPr>
              <a:t>・</a:t>
            </a:r>
            <a:endParaRPr lang="en-US" altLang="ja-JP" dirty="0">
              <a:latin typeface="Courier"/>
              <a:cs typeface="Courier"/>
            </a:endParaRPr>
          </a:p>
          <a:p>
            <a:r>
              <a:rPr kumimoji="1" lang="en-US" altLang="ja-JP" dirty="0" smtClean="0">
                <a:latin typeface="Courier"/>
                <a:cs typeface="Courier"/>
              </a:rPr>
              <a:t> END SUBROUTINE sub2</a:t>
            </a:r>
          </a:p>
          <a:p>
            <a:endParaRPr kumimoji="1" lang="en-US" altLang="ja-JP" dirty="0" smtClean="0">
              <a:latin typeface="Courier"/>
              <a:cs typeface="Courier"/>
            </a:endParaRPr>
          </a:p>
          <a:p>
            <a:r>
              <a:rPr kumimoji="1" lang="en-US" altLang="ja-JP" dirty="0" smtClean="0">
                <a:latin typeface="Courier"/>
                <a:cs typeface="Courier"/>
              </a:rPr>
              <a:t>END</a:t>
            </a:r>
            <a:r>
              <a:rPr kumimoji="1" lang="ja-JP" altLang="en-US" dirty="0" smtClean="0">
                <a:latin typeface="Courier"/>
                <a:cs typeface="Courier"/>
              </a:rPr>
              <a:t> </a:t>
            </a:r>
            <a:r>
              <a:rPr kumimoji="1" lang="en-US" altLang="ja-JP" dirty="0" smtClean="0">
                <a:latin typeface="Courier"/>
                <a:cs typeface="Courier"/>
              </a:rPr>
              <a:t>SUBROUTINE</a:t>
            </a:r>
            <a:r>
              <a:rPr kumimoji="1" lang="ja-JP" altLang="en-US" dirty="0" smtClean="0">
                <a:latin typeface="Courier"/>
                <a:cs typeface="Courier"/>
              </a:rPr>
              <a:t> </a:t>
            </a:r>
            <a:r>
              <a:rPr kumimoji="1" lang="en-US" altLang="ja-JP" dirty="0" smtClean="0">
                <a:latin typeface="Courier"/>
                <a:cs typeface="Courier"/>
              </a:rPr>
              <a:t>sub1</a:t>
            </a: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4211960" y="1268760"/>
            <a:ext cx="8899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main.f90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375772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/>
        </p:nvSpPr>
        <p:spPr>
          <a:xfrm>
            <a:off x="507998" y="490925"/>
            <a:ext cx="4572000" cy="624786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>
            <a:spAutoFit/>
          </a:bodyPr>
          <a:lstStyle/>
          <a:p>
            <a:r>
              <a:rPr lang="nl-NL" altLang="ja-JP" sz="1000" dirty="0">
                <a:solidFill>
                  <a:srgbClr val="FF0000"/>
                </a:solidFill>
              </a:rPr>
              <a:t>MODULE </a:t>
            </a:r>
            <a:r>
              <a:rPr lang="nl-NL" altLang="ja-JP" sz="1000" dirty="0" err="1">
                <a:solidFill>
                  <a:srgbClr val="FF0000"/>
                </a:solidFill>
              </a:rPr>
              <a:t>aa_module</a:t>
            </a:r>
            <a:endParaRPr lang="nl-NL" altLang="ja-JP" sz="1000" dirty="0">
              <a:solidFill>
                <a:srgbClr val="FF0000"/>
              </a:solidFill>
            </a:endParaRPr>
          </a:p>
          <a:p>
            <a:endParaRPr lang="nl-NL" altLang="ja-JP" sz="1000" dirty="0"/>
          </a:p>
          <a:p>
            <a:r>
              <a:rPr lang="nl-NL" altLang="ja-JP" sz="1000" dirty="0"/>
              <a:t>  </a:t>
            </a:r>
            <a:r>
              <a:rPr lang="nl-NL" altLang="ja-JP" sz="1000" dirty="0" err="1"/>
              <a:t>implicit</a:t>
            </a:r>
            <a:r>
              <a:rPr lang="nl-NL" altLang="ja-JP" sz="1000" dirty="0"/>
              <a:t> none</a:t>
            </a:r>
          </a:p>
          <a:p>
            <a:endParaRPr lang="nl-NL" altLang="ja-JP" sz="1000" dirty="0"/>
          </a:p>
          <a:p>
            <a:r>
              <a:rPr lang="nl-NL" altLang="ja-JP" sz="1000" dirty="0"/>
              <a:t>  PRIVATE</a:t>
            </a:r>
          </a:p>
          <a:p>
            <a:r>
              <a:rPr lang="nl-NL" altLang="ja-JP" sz="1000" dirty="0"/>
              <a:t>  PUBLIC :: </a:t>
            </a:r>
            <a:r>
              <a:rPr lang="nl-NL" altLang="ja-JP" sz="1000" dirty="0" err="1"/>
              <a:t>ax</a:t>
            </a:r>
            <a:r>
              <a:rPr lang="nl-NL" altLang="ja-JP" sz="1000" dirty="0" smtClean="0"/>
              <a:t>, </a:t>
            </a:r>
            <a:r>
              <a:rPr lang="nl-NL" altLang="ja-JP" sz="1000" dirty="0" err="1" smtClean="0"/>
              <a:t>aa</a:t>
            </a:r>
            <a:r>
              <a:rPr lang="nl-NL" altLang="ja-JP" sz="1000" dirty="0" smtClean="0"/>
              <a:t>, Va, </a:t>
            </a:r>
            <a:r>
              <a:rPr lang="nl-NL" altLang="ja-JP" sz="1000" dirty="0" err="1" smtClean="0"/>
              <a:t>read_aa</a:t>
            </a:r>
            <a:r>
              <a:rPr lang="nl-NL" altLang="ja-JP" sz="1000" dirty="0" smtClean="0"/>
              <a:t>, </a:t>
            </a:r>
            <a:r>
              <a:rPr lang="nl-NL" altLang="ja-JP" sz="1000" dirty="0" err="1" smtClean="0"/>
              <a:t>send_aa</a:t>
            </a:r>
            <a:r>
              <a:rPr lang="nl-NL" altLang="ja-JP" sz="1000" dirty="0" smtClean="0"/>
              <a:t>, </a:t>
            </a:r>
            <a:r>
              <a:rPr lang="nl-NL" altLang="ja-JP" sz="1000" dirty="0" err="1" smtClean="0"/>
              <a:t>construct_aa</a:t>
            </a:r>
            <a:endParaRPr lang="nl-NL" altLang="ja-JP" sz="1000" dirty="0"/>
          </a:p>
          <a:p>
            <a:endParaRPr lang="nl-NL" altLang="ja-JP" sz="1000" dirty="0"/>
          </a:p>
          <a:p>
            <a:r>
              <a:rPr lang="nl-NL" altLang="ja-JP" sz="1000" dirty="0"/>
              <a:t>  real(8) :: </a:t>
            </a:r>
            <a:r>
              <a:rPr lang="nl-NL" altLang="ja-JP" sz="1000" dirty="0" err="1"/>
              <a:t>ax</a:t>
            </a:r>
            <a:r>
              <a:rPr lang="nl-NL" altLang="ja-JP" sz="1000" dirty="0" smtClean="0"/>
              <a:t>, Va</a:t>
            </a:r>
            <a:endParaRPr lang="nl-NL" altLang="ja-JP" sz="1000" dirty="0"/>
          </a:p>
          <a:p>
            <a:r>
              <a:rPr lang="nl-NL" altLang="ja-JP" sz="1000" dirty="0"/>
              <a:t>  real(8) :: </a:t>
            </a:r>
            <a:r>
              <a:rPr lang="nl-NL" altLang="ja-JP" sz="1000" dirty="0" err="1"/>
              <a:t>aa</a:t>
            </a:r>
            <a:r>
              <a:rPr lang="nl-NL" altLang="ja-JP" sz="1000" dirty="0"/>
              <a:t>(</a:t>
            </a:r>
            <a:r>
              <a:rPr lang="nl-NL" altLang="ja-JP" sz="1000" dirty="0" smtClean="0"/>
              <a:t>3,3)</a:t>
            </a:r>
            <a:endParaRPr lang="nl-NL" altLang="ja-JP" sz="1000" dirty="0"/>
          </a:p>
          <a:p>
            <a:endParaRPr lang="nl-NL" altLang="ja-JP" sz="1000" dirty="0"/>
          </a:p>
          <a:p>
            <a:r>
              <a:rPr lang="nl-NL" altLang="ja-JP" sz="1000" dirty="0">
                <a:solidFill>
                  <a:srgbClr val="FF0000"/>
                </a:solidFill>
              </a:rPr>
              <a:t>CONTAINS</a:t>
            </a:r>
          </a:p>
          <a:p>
            <a:endParaRPr lang="nl-NL" altLang="ja-JP" sz="1000" dirty="0"/>
          </a:p>
          <a:p>
            <a:r>
              <a:rPr lang="nl-NL" altLang="ja-JP" sz="1000" dirty="0"/>
              <a:t>  SUBROUTINE </a:t>
            </a:r>
            <a:r>
              <a:rPr lang="nl-NL" altLang="ja-JP" sz="1000" dirty="0" err="1"/>
              <a:t>read_aa</a:t>
            </a:r>
            <a:r>
              <a:rPr lang="nl-NL" altLang="ja-JP" sz="1000" dirty="0"/>
              <a:t>(unit)</a:t>
            </a:r>
          </a:p>
          <a:p>
            <a:r>
              <a:rPr lang="nl-NL" altLang="ja-JP" sz="1000" dirty="0"/>
              <a:t>    </a:t>
            </a:r>
            <a:r>
              <a:rPr lang="nl-NL" altLang="ja-JP" sz="1000" dirty="0" err="1"/>
              <a:t>integer,intent</a:t>
            </a:r>
            <a:r>
              <a:rPr lang="nl-NL" altLang="ja-JP" sz="1000" dirty="0"/>
              <a:t>(IN) :: unit</a:t>
            </a:r>
          </a:p>
          <a:p>
            <a:r>
              <a:rPr lang="nl-NL" altLang="ja-JP" sz="1000" dirty="0"/>
              <a:t>    </a:t>
            </a:r>
            <a:r>
              <a:rPr lang="nl-NL" altLang="ja-JP" sz="1000" dirty="0" err="1"/>
              <a:t>read</a:t>
            </a:r>
            <a:r>
              <a:rPr lang="nl-NL" altLang="ja-JP" sz="1000" dirty="0"/>
              <a:t>(unit,*) </a:t>
            </a:r>
            <a:r>
              <a:rPr lang="nl-NL" altLang="ja-JP" sz="1000" dirty="0" err="1"/>
              <a:t>ax</a:t>
            </a:r>
            <a:endParaRPr lang="nl-NL" altLang="ja-JP" sz="1000" dirty="0"/>
          </a:p>
          <a:p>
            <a:r>
              <a:rPr lang="nl-NL" altLang="ja-JP" sz="1000" dirty="0"/>
              <a:t>    </a:t>
            </a:r>
            <a:r>
              <a:rPr lang="nl-NL" altLang="ja-JP" sz="1000" dirty="0" err="1"/>
              <a:t>read</a:t>
            </a:r>
            <a:r>
              <a:rPr lang="nl-NL" altLang="ja-JP" sz="1000" dirty="0"/>
              <a:t>(unit,*) </a:t>
            </a:r>
            <a:r>
              <a:rPr lang="nl-NL" altLang="ja-JP" sz="1000" dirty="0" err="1"/>
              <a:t>aa</a:t>
            </a:r>
            <a:r>
              <a:rPr lang="nl-NL" altLang="ja-JP" sz="1000" dirty="0"/>
              <a:t>(1:3,1)</a:t>
            </a:r>
          </a:p>
          <a:p>
            <a:r>
              <a:rPr lang="nl-NL" altLang="ja-JP" sz="1000" dirty="0"/>
              <a:t>    </a:t>
            </a:r>
            <a:r>
              <a:rPr lang="nl-NL" altLang="ja-JP" sz="1000" dirty="0" err="1"/>
              <a:t>read</a:t>
            </a:r>
            <a:r>
              <a:rPr lang="nl-NL" altLang="ja-JP" sz="1000" dirty="0"/>
              <a:t>(unit,*) </a:t>
            </a:r>
            <a:r>
              <a:rPr lang="nl-NL" altLang="ja-JP" sz="1000" dirty="0" err="1"/>
              <a:t>aa</a:t>
            </a:r>
            <a:r>
              <a:rPr lang="nl-NL" altLang="ja-JP" sz="1000" dirty="0"/>
              <a:t>(1:3,2)</a:t>
            </a:r>
          </a:p>
          <a:p>
            <a:r>
              <a:rPr lang="nl-NL" altLang="ja-JP" sz="1000" dirty="0"/>
              <a:t>    </a:t>
            </a:r>
            <a:r>
              <a:rPr lang="nl-NL" altLang="ja-JP" sz="1000" dirty="0" err="1"/>
              <a:t>read</a:t>
            </a:r>
            <a:r>
              <a:rPr lang="nl-NL" altLang="ja-JP" sz="1000" dirty="0"/>
              <a:t>(unit,*) </a:t>
            </a:r>
            <a:r>
              <a:rPr lang="nl-NL" altLang="ja-JP" sz="1000" dirty="0" err="1"/>
              <a:t>aa</a:t>
            </a:r>
            <a:r>
              <a:rPr lang="nl-NL" altLang="ja-JP" sz="1000" dirty="0"/>
              <a:t>(1:3,3)</a:t>
            </a:r>
          </a:p>
          <a:p>
            <a:r>
              <a:rPr lang="nl-NL" altLang="ja-JP" sz="1000" dirty="0"/>
              <a:t>    </a:t>
            </a:r>
            <a:r>
              <a:rPr lang="nl-NL" altLang="ja-JP" sz="1000" dirty="0" err="1"/>
              <a:t>write</a:t>
            </a:r>
            <a:r>
              <a:rPr lang="nl-NL" altLang="ja-JP" sz="1000" dirty="0"/>
              <a:t>(*,*) "</a:t>
            </a:r>
            <a:r>
              <a:rPr lang="nl-NL" altLang="ja-JP" sz="1000" dirty="0" err="1"/>
              <a:t>ax</a:t>
            </a:r>
            <a:r>
              <a:rPr lang="nl-NL" altLang="ja-JP" sz="1000" dirty="0"/>
              <a:t>=",</a:t>
            </a:r>
            <a:r>
              <a:rPr lang="nl-NL" altLang="ja-JP" sz="1000" dirty="0" err="1"/>
              <a:t>ax</a:t>
            </a:r>
            <a:endParaRPr lang="nl-NL" altLang="ja-JP" sz="1000" dirty="0"/>
          </a:p>
          <a:p>
            <a:r>
              <a:rPr lang="nl-NL" altLang="ja-JP" sz="1000" dirty="0"/>
              <a:t>    </a:t>
            </a:r>
            <a:r>
              <a:rPr lang="nl-NL" altLang="ja-JP" sz="1000" dirty="0" err="1"/>
              <a:t>write</a:t>
            </a:r>
            <a:r>
              <a:rPr lang="nl-NL" altLang="ja-JP" sz="1000" dirty="0"/>
              <a:t>(*,'(1x,"aa(1:3,1)=",3F20.15)') </a:t>
            </a:r>
            <a:r>
              <a:rPr lang="nl-NL" altLang="ja-JP" sz="1000" dirty="0" err="1"/>
              <a:t>aa</a:t>
            </a:r>
            <a:r>
              <a:rPr lang="nl-NL" altLang="ja-JP" sz="1000" dirty="0"/>
              <a:t>(:,1)</a:t>
            </a:r>
          </a:p>
          <a:p>
            <a:r>
              <a:rPr lang="nl-NL" altLang="ja-JP" sz="1000" dirty="0"/>
              <a:t>    </a:t>
            </a:r>
            <a:r>
              <a:rPr lang="nl-NL" altLang="ja-JP" sz="1000" dirty="0" err="1"/>
              <a:t>write</a:t>
            </a:r>
            <a:r>
              <a:rPr lang="nl-NL" altLang="ja-JP" sz="1000" dirty="0"/>
              <a:t>(*,'(1x,"aa(1:3,2)=",3F20.15)') </a:t>
            </a:r>
            <a:r>
              <a:rPr lang="nl-NL" altLang="ja-JP" sz="1000" dirty="0" err="1"/>
              <a:t>aa</a:t>
            </a:r>
            <a:r>
              <a:rPr lang="nl-NL" altLang="ja-JP" sz="1000" dirty="0"/>
              <a:t>(:,2)</a:t>
            </a:r>
          </a:p>
          <a:p>
            <a:r>
              <a:rPr lang="nl-NL" altLang="ja-JP" sz="1000" dirty="0"/>
              <a:t>    </a:t>
            </a:r>
            <a:r>
              <a:rPr lang="nl-NL" altLang="ja-JP" sz="1000" dirty="0" err="1"/>
              <a:t>write</a:t>
            </a:r>
            <a:r>
              <a:rPr lang="nl-NL" altLang="ja-JP" sz="1000" dirty="0"/>
              <a:t>(*,'(1x,"aa(1:3,3)=",3F20.15)') </a:t>
            </a:r>
            <a:r>
              <a:rPr lang="nl-NL" altLang="ja-JP" sz="1000" dirty="0" err="1"/>
              <a:t>aa</a:t>
            </a:r>
            <a:r>
              <a:rPr lang="nl-NL" altLang="ja-JP" sz="1000" dirty="0"/>
              <a:t>(:,3)</a:t>
            </a:r>
          </a:p>
          <a:p>
            <a:r>
              <a:rPr lang="nl-NL" altLang="ja-JP" sz="1000" dirty="0"/>
              <a:t>  END SUBROUTINE </a:t>
            </a:r>
            <a:r>
              <a:rPr lang="nl-NL" altLang="ja-JP" sz="1000" dirty="0" err="1"/>
              <a:t>read_aa</a:t>
            </a:r>
            <a:endParaRPr lang="nl-NL" altLang="ja-JP" sz="1000" dirty="0"/>
          </a:p>
          <a:p>
            <a:endParaRPr lang="nl-NL" altLang="ja-JP" sz="1000" dirty="0"/>
          </a:p>
          <a:p>
            <a:r>
              <a:rPr lang="nl-NL" altLang="ja-JP" sz="1000" dirty="0"/>
              <a:t>  SUBROUTINE </a:t>
            </a:r>
            <a:r>
              <a:rPr lang="nl-NL" altLang="ja-JP" sz="1000" dirty="0" err="1"/>
              <a:t>send_aa</a:t>
            </a:r>
            <a:r>
              <a:rPr lang="nl-NL" altLang="ja-JP" sz="1000" dirty="0"/>
              <a:t>(rank)</a:t>
            </a:r>
          </a:p>
          <a:p>
            <a:r>
              <a:rPr lang="nl-NL" altLang="ja-JP" sz="1000" dirty="0"/>
              <a:t>    </a:t>
            </a:r>
            <a:r>
              <a:rPr lang="nl-NL" altLang="ja-JP" sz="1000" dirty="0" err="1"/>
              <a:t>integer,intent</a:t>
            </a:r>
            <a:r>
              <a:rPr lang="nl-NL" altLang="ja-JP" sz="1000" dirty="0"/>
              <a:t>(IN) :: rank</a:t>
            </a:r>
          </a:p>
          <a:p>
            <a:r>
              <a:rPr lang="nl-NL" altLang="ja-JP" sz="1000" dirty="0"/>
              <a:t>    integer :: </a:t>
            </a:r>
            <a:r>
              <a:rPr lang="nl-NL" altLang="ja-JP" sz="1000" dirty="0" err="1"/>
              <a:t>ierr</a:t>
            </a:r>
            <a:endParaRPr lang="nl-NL" altLang="ja-JP" sz="1000" dirty="0"/>
          </a:p>
          <a:p>
            <a:r>
              <a:rPr lang="nl-NL" altLang="ja-JP" sz="1000" dirty="0"/>
              <a:t>    </a:t>
            </a:r>
            <a:r>
              <a:rPr lang="nl-NL" altLang="ja-JP" sz="1000" dirty="0" err="1"/>
              <a:t>include</a:t>
            </a:r>
            <a:r>
              <a:rPr lang="nl-NL" altLang="ja-JP" sz="1000" dirty="0"/>
              <a:t> '</a:t>
            </a:r>
            <a:r>
              <a:rPr lang="nl-NL" altLang="ja-JP" sz="1000" dirty="0" err="1"/>
              <a:t>mpif.h</a:t>
            </a:r>
            <a:r>
              <a:rPr lang="nl-NL" altLang="ja-JP" sz="1000" dirty="0"/>
              <a:t>'</a:t>
            </a:r>
          </a:p>
          <a:p>
            <a:r>
              <a:rPr lang="nl-NL" altLang="ja-JP" sz="1000" dirty="0"/>
              <a:t>    call </a:t>
            </a:r>
            <a:r>
              <a:rPr lang="nl-NL" altLang="ja-JP" sz="1000" dirty="0" err="1"/>
              <a:t>mpi_bcast</a:t>
            </a:r>
            <a:r>
              <a:rPr lang="nl-NL" altLang="ja-JP" sz="1000" dirty="0"/>
              <a:t>(ax,1,MPI_REAL8,rank,MPI_COMM_WORLD,ierr)</a:t>
            </a:r>
          </a:p>
          <a:p>
            <a:r>
              <a:rPr lang="nl-NL" altLang="ja-JP" sz="1000" dirty="0"/>
              <a:t>    call </a:t>
            </a:r>
            <a:r>
              <a:rPr lang="nl-NL" altLang="ja-JP" sz="1000" dirty="0" err="1"/>
              <a:t>mpi_bcast</a:t>
            </a:r>
            <a:r>
              <a:rPr lang="nl-NL" altLang="ja-JP" sz="1000" dirty="0"/>
              <a:t>(aa,9,MPI_REAL8,rank,MPI_COMM_WORLD,ierr)</a:t>
            </a:r>
          </a:p>
          <a:p>
            <a:r>
              <a:rPr lang="nl-NL" altLang="ja-JP" sz="1000" dirty="0"/>
              <a:t>  END SUBROUTINE </a:t>
            </a:r>
            <a:r>
              <a:rPr lang="nl-NL" altLang="ja-JP" sz="1000" dirty="0" err="1"/>
              <a:t>send_aa</a:t>
            </a:r>
            <a:endParaRPr lang="nl-NL" altLang="ja-JP" sz="1000" dirty="0"/>
          </a:p>
          <a:p>
            <a:endParaRPr lang="nl-NL" altLang="ja-JP" sz="1000" dirty="0"/>
          </a:p>
          <a:p>
            <a:r>
              <a:rPr lang="nl-NL" altLang="ja-JP" sz="1000" dirty="0"/>
              <a:t>  SUBROUTINE </a:t>
            </a:r>
            <a:r>
              <a:rPr lang="nl-NL" altLang="ja-JP" sz="1000" dirty="0" err="1"/>
              <a:t>construct_aa</a:t>
            </a:r>
            <a:endParaRPr lang="nl-NL" altLang="ja-JP" sz="1000" dirty="0"/>
          </a:p>
          <a:p>
            <a:r>
              <a:rPr lang="nl-NL" altLang="ja-JP" sz="1000" dirty="0"/>
              <a:t>    </a:t>
            </a:r>
            <a:r>
              <a:rPr lang="nl-NL" altLang="ja-JP" sz="1000" dirty="0" err="1"/>
              <a:t>aa</a:t>
            </a:r>
            <a:r>
              <a:rPr lang="nl-NL" altLang="ja-JP" sz="1000" dirty="0"/>
              <a:t>(:,:)=</a:t>
            </a:r>
            <a:r>
              <a:rPr lang="nl-NL" altLang="ja-JP" sz="1000" dirty="0" err="1"/>
              <a:t>ax</a:t>
            </a:r>
            <a:r>
              <a:rPr lang="nl-NL" altLang="ja-JP" sz="1000" dirty="0"/>
              <a:t>*</a:t>
            </a:r>
            <a:r>
              <a:rPr lang="nl-NL" altLang="ja-JP" sz="1000" dirty="0" err="1"/>
              <a:t>aa</a:t>
            </a:r>
            <a:r>
              <a:rPr lang="nl-NL" altLang="ja-JP" sz="1000" dirty="0"/>
              <a:t>(:,:)</a:t>
            </a:r>
          </a:p>
          <a:p>
            <a:r>
              <a:rPr lang="nl-NL" altLang="ja-JP" sz="1000" dirty="0"/>
              <a:t>    Va = </a:t>
            </a:r>
            <a:r>
              <a:rPr lang="nl-NL" altLang="ja-JP" sz="1000" dirty="0" err="1"/>
              <a:t>aa</a:t>
            </a:r>
            <a:r>
              <a:rPr lang="nl-NL" altLang="ja-JP" sz="1000" dirty="0"/>
              <a:t>(1,1)*</a:t>
            </a:r>
            <a:r>
              <a:rPr lang="nl-NL" altLang="ja-JP" sz="1000" dirty="0" err="1"/>
              <a:t>aa</a:t>
            </a:r>
            <a:r>
              <a:rPr lang="nl-NL" altLang="ja-JP" sz="1000" dirty="0"/>
              <a:t>(2,2)*</a:t>
            </a:r>
            <a:r>
              <a:rPr lang="nl-NL" altLang="ja-JP" sz="1000" dirty="0" err="1"/>
              <a:t>aa</a:t>
            </a:r>
            <a:r>
              <a:rPr lang="nl-NL" altLang="ja-JP" sz="1000" dirty="0"/>
              <a:t>(3,3)+</a:t>
            </a:r>
            <a:r>
              <a:rPr lang="nl-NL" altLang="ja-JP" sz="1000" dirty="0" err="1"/>
              <a:t>aa</a:t>
            </a:r>
            <a:r>
              <a:rPr lang="nl-NL" altLang="ja-JP" sz="1000" dirty="0"/>
              <a:t>(1,2)*</a:t>
            </a:r>
            <a:r>
              <a:rPr lang="nl-NL" altLang="ja-JP" sz="1000" dirty="0" err="1"/>
              <a:t>aa</a:t>
            </a:r>
            <a:r>
              <a:rPr lang="nl-NL" altLang="ja-JP" sz="1000" dirty="0"/>
              <a:t>(2,3)*</a:t>
            </a:r>
            <a:r>
              <a:rPr lang="nl-NL" altLang="ja-JP" sz="1000" dirty="0" err="1"/>
              <a:t>aa</a:t>
            </a:r>
            <a:r>
              <a:rPr lang="nl-NL" altLang="ja-JP" sz="1000" dirty="0"/>
              <a:t>(3,1) &amp;</a:t>
            </a:r>
          </a:p>
          <a:p>
            <a:r>
              <a:rPr lang="nl-NL" altLang="ja-JP" sz="1000" dirty="0"/>
              <a:t>       </a:t>
            </a:r>
            <a:r>
              <a:rPr lang="nl-NL" altLang="ja-JP" sz="1000" dirty="0" smtClean="0"/>
              <a:t>    +</a:t>
            </a:r>
            <a:r>
              <a:rPr lang="nl-NL" altLang="ja-JP" sz="1000" dirty="0" err="1"/>
              <a:t>aa</a:t>
            </a:r>
            <a:r>
              <a:rPr lang="nl-NL" altLang="ja-JP" sz="1000" dirty="0"/>
              <a:t>(1,3)*</a:t>
            </a:r>
            <a:r>
              <a:rPr lang="nl-NL" altLang="ja-JP" sz="1000" dirty="0" err="1"/>
              <a:t>aa</a:t>
            </a:r>
            <a:r>
              <a:rPr lang="nl-NL" altLang="ja-JP" sz="1000" dirty="0"/>
              <a:t>(2,1)*</a:t>
            </a:r>
            <a:r>
              <a:rPr lang="nl-NL" altLang="ja-JP" sz="1000" dirty="0" err="1"/>
              <a:t>aa</a:t>
            </a:r>
            <a:r>
              <a:rPr lang="nl-NL" altLang="ja-JP" sz="1000" dirty="0"/>
              <a:t>(3,2)-</a:t>
            </a:r>
            <a:r>
              <a:rPr lang="nl-NL" altLang="ja-JP" sz="1000" dirty="0" err="1"/>
              <a:t>aa</a:t>
            </a:r>
            <a:r>
              <a:rPr lang="nl-NL" altLang="ja-JP" sz="1000" dirty="0"/>
              <a:t>(1,3)*</a:t>
            </a:r>
            <a:r>
              <a:rPr lang="nl-NL" altLang="ja-JP" sz="1000" dirty="0" err="1"/>
              <a:t>aa</a:t>
            </a:r>
            <a:r>
              <a:rPr lang="nl-NL" altLang="ja-JP" sz="1000" dirty="0"/>
              <a:t>(2,2)*</a:t>
            </a:r>
            <a:r>
              <a:rPr lang="nl-NL" altLang="ja-JP" sz="1000" dirty="0" err="1"/>
              <a:t>aa</a:t>
            </a:r>
            <a:r>
              <a:rPr lang="nl-NL" altLang="ja-JP" sz="1000" dirty="0"/>
              <a:t>(3,1) &amp;</a:t>
            </a:r>
          </a:p>
          <a:p>
            <a:r>
              <a:rPr lang="nl-NL" altLang="ja-JP" sz="1000" dirty="0"/>
              <a:t>        </a:t>
            </a:r>
            <a:r>
              <a:rPr lang="nl-NL" altLang="ja-JP" sz="1000" dirty="0" smtClean="0"/>
              <a:t>    -</a:t>
            </a:r>
            <a:r>
              <a:rPr lang="nl-NL" altLang="ja-JP" sz="1000" dirty="0" err="1"/>
              <a:t>aa</a:t>
            </a:r>
            <a:r>
              <a:rPr lang="nl-NL" altLang="ja-JP" sz="1000" dirty="0"/>
              <a:t>(1,2)*</a:t>
            </a:r>
            <a:r>
              <a:rPr lang="nl-NL" altLang="ja-JP" sz="1000" dirty="0" err="1"/>
              <a:t>aa</a:t>
            </a:r>
            <a:r>
              <a:rPr lang="nl-NL" altLang="ja-JP" sz="1000" dirty="0"/>
              <a:t>(2,1)*</a:t>
            </a:r>
            <a:r>
              <a:rPr lang="nl-NL" altLang="ja-JP" sz="1000" dirty="0" err="1"/>
              <a:t>aa</a:t>
            </a:r>
            <a:r>
              <a:rPr lang="nl-NL" altLang="ja-JP" sz="1000" dirty="0"/>
              <a:t>(3,3)-</a:t>
            </a:r>
            <a:r>
              <a:rPr lang="nl-NL" altLang="ja-JP" sz="1000" dirty="0" err="1"/>
              <a:t>aa</a:t>
            </a:r>
            <a:r>
              <a:rPr lang="nl-NL" altLang="ja-JP" sz="1000" dirty="0"/>
              <a:t>(1,1)*</a:t>
            </a:r>
            <a:r>
              <a:rPr lang="nl-NL" altLang="ja-JP" sz="1000" dirty="0" err="1"/>
              <a:t>aa</a:t>
            </a:r>
            <a:r>
              <a:rPr lang="nl-NL" altLang="ja-JP" sz="1000" dirty="0"/>
              <a:t>(2,3)*</a:t>
            </a:r>
            <a:r>
              <a:rPr lang="nl-NL" altLang="ja-JP" sz="1000" dirty="0" err="1"/>
              <a:t>aa</a:t>
            </a:r>
            <a:r>
              <a:rPr lang="nl-NL" altLang="ja-JP" sz="1000" dirty="0"/>
              <a:t>(3,2)</a:t>
            </a:r>
          </a:p>
          <a:p>
            <a:r>
              <a:rPr lang="nl-NL" altLang="ja-JP" sz="1000" dirty="0"/>
              <a:t>  END SUBROUTINE </a:t>
            </a:r>
            <a:r>
              <a:rPr lang="nl-NL" altLang="ja-JP" sz="1000" dirty="0" err="1"/>
              <a:t>construct_aa</a:t>
            </a:r>
            <a:endParaRPr lang="nl-NL" altLang="ja-JP" sz="1000" dirty="0"/>
          </a:p>
          <a:p>
            <a:endParaRPr lang="nl-NL" altLang="ja-JP" sz="1000" dirty="0"/>
          </a:p>
          <a:p>
            <a:r>
              <a:rPr lang="nl-NL" altLang="ja-JP" sz="1000" dirty="0">
                <a:solidFill>
                  <a:srgbClr val="FF0000"/>
                </a:solidFill>
              </a:rPr>
              <a:t>END MODULE </a:t>
            </a:r>
            <a:r>
              <a:rPr lang="nl-NL" altLang="ja-JP" sz="1000" dirty="0" err="1">
                <a:solidFill>
                  <a:srgbClr val="FF0000"/>
                </a:solidFill>
              </a:rPr>
              <a:t>aa_module</a:t>
            </a:r>
            <a:endParaRPr lang="nl-NL" altLang="ja-JP" sz="1000" dirty="0">
              <a:solidFill>
                <a:srgbClr val="FF0000"/>
              </a:solidFill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16934" y="20064"/>
            <a:ext cx="27469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Basic style of a source code</a:t>
            </a:r>
            <a:endParaRPr kumimoji="1" lang="ja-JP" altLang="en-US" dirty="0"/>
          </a:p>
        </p:txBody>
      </p:sp>
      <p:sp>
        <p:nvSpPr>
          <p:cNvPr id="2" name="テキスト ボックス 1"/>
          <p:cNvSpPr txBox="1"/>
          <p:nvPr/>
        </p:nvSpPr>
        <p:spPr>
          <a:xfrm>
            <a:off x="5580112" y="1052736"/>
            <a:ext cx="290896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モジュール</a:t>
            </a:r>
            <a:endParaRPr kumimoji="1" lang="en-US" altLang="ja-JP" dirty="0" smtClean="0"/>
          </a:p>
          <a:p>
            <a:endParaRPr lang="en-US" altLang="ja-JP" dirty="0"/>
          </a:p>
          <a:p>
            <a:r>
              <a:rPr kumimoji="1" lang="ja-JP" altLang="en-US" dirty="0" smtClean="0"/>
              <a:t>変数やサブルーチンを外部から</a:t>
            </a:r>
            <a:endParaRPr kumimoji="1" lang="en-US" altLang="ja-JP" dirty="0" smtClean="0"/>
          </a:p>
          <a:p>
            <a:r>
              <a:rPr lang="ja-JP" altLang="en-US" dirty="0" smtClean="0"/>
              <a:t>参照可能にするかどうか制御</a:t>
            </a:r>
            <a:r>
              <a:rPr kumimoji="1" lang="ja-JP" altLang="en-US" dirty="0" smtClean="0"/>
              <a:t>で</a:t>
            </a:r>
            <a:endParaRPr kumimoji="1" lang="en-US" altLang="ja-JP" dirty="0" smtClean="0"/>
          </a:p>
          <a:p>
            <a:r>
              <a:rPr kumimoji="1" lang="ja-JP" altLang="en-US" dirty="0" smtClean="0"/>
              <a:t>きる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6025010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/>
        </p:nvSpPr>
        <p:spPr>
          <a:xfrm>
            <a:off x="245532" y="397898"/>
            <a:ext cx="4572000" cy="624786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>
            <a:spAutoFit/>
          </a:bodyPr>
          <a:lstStyle/>
          <a:p>
            <a:r>
              <a:rPr lang="nl-NL" altLang="ja-JP" sz="1000" dirty="0"/>
              <a:t>MODULE </a:t>
            </a:r>
            <a:r>
              <a:rPr lang="nl-NL" altLang="ja-JP" sz="1000" dirty="0" err="1"/>
              <a:t>aa_module</a:t>
            </a:r>
            <a:endParaRPr lang="nl-NL" altLang="ja-JP" sz="1000" dirty="0"/>
          </a:p>
          <a:p>
            <a:endParaRPr lang="nl-NL" altLang="ja-JP" sz="1000" dirty="0"/>
          </a:p>
          <a:p>
            <a:r>
              <a:rPr lang="nl-NL" altLang="ja-JP" sz="1000" dirty="0"/>
              <a:t>  </a:t>
            </a:r>
            <a:r>
              <a:rPr lang="nl-NL" altLang="ja-JP" sz="1000" dirty="0" err="1"/>
              <a:t>implicit</a:t>
            </a:r>
            <a:r>
              <a:rPr lang="nl-NL" altLang="ja-JP" sz="1000" dirty="0"/>
              <a:t> none</a:t>
            </a:r>
          </a:p>
          <a:p>
            <a:endParaRPr lang="nl-NL" altLang="ja-JP" sz="1000" dirty="0"/>
          </a:p>
          <a:p>
            <a:r>
              <a:rPr lang="nl-NL" altLang="ja-JP" sz="1000" dirty="0"/>
              <a:t>  PRIVATE</a:t>
            </a:r>
          </a:p>
          <a:p>
            <a:r>
              <a:rPr lang="nl-NL" altLang="ja-JP" sz="1000" dirty="0"/>
              <a:t>  PUBLIC :: </a:t>
            </a:r>
            <a:r>
              <a:rPr lang="nl-NL" altLang="ja-JP" sz="1000" dirty="0" err="1"/>
              <a:t>ax</a:t>
            </a:r>
            <a:r>
              <a:rPr lang="nl-NL" altLang="ja-JP" sz="1000" dirty="0" smtClean="0"/>
              <a:t>, </a:t>
            </a:r>
            <a:r>
              <a:rPr lang="nl-NL" altLang="ja-JP" sz="1000" dirty="0" err="1" smtClean="0"/>
              <a:t>aa</a:t>
            </a:r>
            <a:r>
              <a:rPr lang="nl-NL" altLang="ja-JP" sz="1000" dirty="0" smtClean="0"/>
              <a:t>, Va, </a:t>
            </a:r>
            <a:r>
              <a:rPr lang="nl-NL" altLang="ja-JP" sz="1000" dirty="0" err="1" smtClean="0"/>
              <a:t>read_aa</a:t>
            </a:r>
            <a:r>
              <a:rPr lang="nl-NL" altLang="ja-JP" sz="1000" dirty="0" smtClean="0"/>
              <a:t>, </a:t>
            </a:r>
            <a:r>
              <a:rPr lang="nl-NL" altLang="ja-JP" sz="1000" dirty="0" err="1" smtClean="0"/>
              <a:t>send_aa</a:t>
            </a:r>
            <a:r>
              <a:rPr lang="nl-NL" altLang="ja-JP" sz="1000" dirty="0" smtClean="0"/>
              <a:t>, </a:t>
            </a:r>
            <a:r>
              <a:rPr lang="nl-NL" altLang="ja-JP" sz="1000" dirty="0" err="1" smtClean="0"/>
              <a:t>construct_aa</a:t>
            </a:r>
            <a:endParaRPr lang="nl-NL" altLang="ja-JP" sz="1000" dirty="0"/>
          </a:p>
          <a:p>
            <a:endParaRPr lang="nl-NL" altLang="ja-JP" sz="1000" dirty="0"/>
          </a:p>
          <a:p>
            <a:r>
              <a:rPr lang="nl-NL" altLang="ja-JP" sz="1000" dirty="0"/>
              <a:t>  real(8) :: </a:t>
            </a:r>
            <a:r>
              <a:rPr lang="nl-NL" altLang="ja-JP" sz="1000" dirty="0" err="1"/>
              <a:t>ax</a:t>
            </a:r>
            <a:r>
              <a:rPr lang="nl-NL" altLang="ja-JP" sz="1000" dirty="0" smtClean="0"/>
              <a:t>, Va</a:t>
            </a:r>
            <a:endParaRPr lang="nl-NL" altLang="ja-JP" sz="1000" dirty="0"/>
          </a:p>
          <a:p>
            <a:r>
              <a:rPr lang="nl-NL" altLang="ja-JP" sz="1000" dirty="0"/>
              <a:t>  real(8) :: </a:t>
            </a:r>
            <a:r>
              <a:rPr lang="nl-NL" altLang="ja-JP" sz="1000" dirty="0" err="1"/>
              <a:t>aa</a:t>
            </a:r>
            <a:r>
              <a:rPr lang="nl-NL" altLang="ja-JP" sz="1000" dirty="0"/>
              <a:t>(3,3)</a:t>
            </a:r>
          </a:p>
          <a:p>
            <a:endParaRPr lang="nl-NL" altLang="ja-JP" sz="1000" dirty="0"/>
          </a:p>
          <a:p>
            <a:r>
              <a:rPr lang="nl-NL" altLang="ja-JP" sz="1000" dirty="0"/>
              <a:t>CONTAINS</a:t>
            </a:r>
          </a:p>
          <a:p>
            <a:endParaRPr lang="nl-NL" altLang="ja-JP" sz="1000" dirty="0"/>
          </a:p>
          <a:p>
            <a:r>
              <a:rPr lang="nl-NL" altLang="ja-JP" sz="1000" dirty="0"/>
              <a:t>  SUBROUTINE </a:t>
            </a:r>
            <a:r>
              <a:rPr lang="nl-NL" altLang="ja-JP" sz="1000" dirty="0" err="1"/>
              <a:t>read_aa</a:t>
            </a:r>
            <a:r>
              <a:rPr lang="nl-NL" altLang="ja-JP" sz="1000" dirty="0"/>
              <a:t>(unit)</a:t>
            </a:r>
          </a:p>
          <a:p>
            <a:r>
              <a:rPr lang="nl-NL" altLang="ja-JP" sz="1000" dirty="0"/>
              <a:t>    </a:t>
            </a:r>
            <a:r>
              <a:rPr lang="nl-NL" altLang="ja-JP" sz="1000" dirty="0" err="1"/>
              <a:t>integer,intent</a:t>
            </a:r>
            <a:r>
              <a:rPr lang="nl-NL" altLang="ja-JP" sz="1000" dirty="0"/>
              <a:t>(IN) :: unit</a:t>
            </a:r>
          </a:p>
          <a:p>
            <a:r>
              <a:rPr lang="nl-NL" altLang="ja-JP" sz="1000" dirty="0"/>
              <a:t>    </a:t>
            </a:r>
            <a:r>
              <a:rPr lang="nl-NL" altLang="ja-JP" sz="1000" dirty="0" err="1"/>
              <a:t>read</a:t>
            </a:r>
            <a:r>
              <a:rPr lang="nl-NL" altLang="ja-JP" sz="1000" dirty="0"/>
              <a:t>(unit,*) </a:t>
            </a:r>
            <a:r>
              <a:rPr lang="nl-NL" altLang="ja-JP" sz="1000" dirty="0" err="1"/>
              <a:t>ax</a:t>
            </a:r>
            <a:endParaRPr lang="nl-NL" altLang="ja-JP" sz="1000" dirty="0"/>
          </a:p>
          <a:p>
            <a:r>
              <a:rPr lang="nl-NL" altLang="ja-JP" sz="1000" dirty="0"/>
              <a:t>    </a:t>
            </a:r>
            <a:r>
              <a:rPr lang="nl-NL" altLang="ja-JP" sz="1000" dirty="0" err="1"/>
              <a:t>read</a:t>
            </a:r>
            <a:r>
              <a:rPr lang="nl-NL" altLang="ja-JP" sz="1000" dirty="0"/>
              <a:t>(unit,*) </a:t>
            </a:r>
            <a:r>
              <a:rPr lang="nl-NL" altLang="ja-JP" sz="1000" dirty="0" err="1"/>
              <a:t>aa</a:t>
            </a:r>
            <a:r>
              <a:rPr lang="nl-NL" altLang="ja-JP" sz="1000" dirty="0"/>
              <a:t>(1:3,1)</a:t>
            </a:r>
          </a:p>
          <a:p>
            <a:r>
              <a:rPr lang="nl-NL" altLang="ja-JP" sz="1000" dirty="0"/>
              <a:t>    </a:t>
            </a:r>
            <a:r>
              <a:rPr lang="nl-NL" altLang="ja-JP" sz="1000" dirty="0" err="1"/>
              <a:t>read</a:t>
            </a:r>
            <a:r>
              <a:rPr lang="nl-NL" altLang="ja-JP" sz="1000" dirty="0"/>
              <a:t>(unit,*) </a:t>
            </a:r>
            <a:r>
              <a:rPr lang="nl-NL" altLang="ja-JP" sz="1000" dirty="0" err="1"/>
              <a:t>aa</a:t>
            </a:r>
            <a:r>
              <a:rPr lang="nl-NL" altLang="ja-JP" sz="1000" dirty="0"/>
              <a:t>(1:3,2)</a:t>
            </a:r>
          </a:p>
          <a:p>
            <a:r>
              <a:rPr lang="nl-NL" altLang="ja-JP" sz="1000" dirty="0"/>
              <a:t>    </a:t>
            </a:r>
            <a:r>
              <a:rPr lang="nl-NL" altLang="ja-JP" sz="1000" dirty="0" err="1"/>
              <a:t>read</a:t>
            </a:r>
            <a:r>
              <a:rPr lang="nl-NL" altLang="ja-JP" sz="1000" dirty="0"/>
              <a:t>(unit,*) </a:t>
            </a:r>
            <a:r>
              <a:rPr lang="nl-NL" altLang="ja-JP" sz="1000" dirty="0" err="1"/>
              <a:t>aa</a:t>
            </a:r>
            <a:r>
              <a:rPr lang="nl-NL" altLang="ja-JP" sz="1000" dirty="0"/>
              <a:t>(1:3,3)</a:t>
            </a:r>
          </a:p>
          <a:p>
            <a:r>
              <a:rPr lang="nl-NL" altLang="ja-JP" sz="1000" dirty="0"/>
              <a:t>    </a:t>
            </a:r>
            <a:r>
              <a:rPr lang="nl-NL" altLang="ja-JP" sz="1000" dirty="0" err="1"/>
              <a:t>write</a:t>
            </a:r>
            <a:r>
              <a:rPr lang="nl-NL" altLang="ja-JP" sz="1000" dirty="0"/>
              <a:t>(*,*) "</a:t>
            </a:r>
            <a:r>
              <a:rPr lang="nl-NL" altLang="ja-JP" sz="1000" dirty="0" err="1"/>
              <a:t>ax</a:t>
            </a:r>
            <a:r>
              <a:rPr lang="nl-NL" altLang="ja-JP" sz="1000" dirty="0"/>
              <a:t>=",</a:t>
            </a:r>
            <a:r>
              <a:rPr lang="nl-NL" altLang="ja-JP" sz="1000" dirty="0" err="1"/>
              <a:t>ax</a:t>
            </a:r>
            <a:endParaRPr lang="nl-NL" altLang="ja-JP" sz="1000" dirty="0"/>
          </a:p>
          <a:p>
            <a:r>
              <a:rPr lang="nl-NL" altLang="ja-JP" sz="1000" dirty="0"/>
              <a:t>    </a:t>
            </a:r>
            <a:r>
              <a:rPr lang="nl-NL" altLang="ja-JP" sz="1000" dirty="0" err="1"/>
              <a:t>write</a:t>
            </a:r>
            <a:r>
              <a:rPr lang="nl-NL" altLang="ja-JP" sz="1000" dirty="0"/>
              <a:t>(*,'(1x,"aa(1:3,1)=",3F20.15)') </a:t>
            </a:r>
            <a:r>
              <a:rPr lang="nl-NL" altLang="ja-JP" sz="1000" dirty="0" err="1"/>
              <a:t>aa</a:t>
            </a:r>
            <a:r>
              <a:rPr lang="nl-NL" altLang="ja-JP" sz="1000" dirty="0"/>
              <a:t>(:,1)</a:t>
            </a:r>
          </a:p>
          <a:p>
            <a:r>
              <a:rPr lang="nl-NL" altLang="ja-JP" sz="1000" dirty="0"/>
              <a:t>    </a:t>
            </a:r>
            <a:r>
              <a:rPr lang="nl-NL" altLang="ja-JP" sz="1000" dirty="0" err="1"/>
              <a:t>write</a:t>
            </a:r>
            <a:r>
              <a:rPr lang="nl-NL" altLang="ja-JP" sz="1000" dirty="0"/>
              <a:t>(*,'(1x,"aa(1:3,2)=",3F20.15)') </a:t>
            </a:r>
            <a:r>
              <a:rPr lang="nl-NL" altLang="ja-JP" sz="1000" dirty="0" err="1"/>
              <a:t>aa</a:t>
            </a:r>
            <a:r>
              <a:rPr lang="nl-NL" altLang="ja-JP" sz="1000" dirty="0"/>
              <a:t>(:,2)</a:t>
            </a:r>
          </a:p>
          <a:p>
            <a:r>
              <a:rPr lang="nl-NL" altLang="ja-JP" sz="1000" dirty="0"/>
              <a:t>    </a:t>
            </a:r>
            <a:r>
              <a:rPr lang="nl-NL" altLang="ja-JP" sz="1000" dirty="0" err="1"/>
              <a:t>write</a:t>
            </a:r>
            <a:r>
              <a:rPr lang="nl-NL" altLang="ja-JP" sz="1000" dirty="0"/>
              <a:t>(*,'(1x,"aa(1:3,3)=",3F20.15)') </a:t>
            </a:r>
            <a:r>
              <a:rPr lang="nl-NL" altLang="ja-JP" sz="1000" dirty="0" err="1"/>
              <a:t>aa</a:t>
            </a:r>
            <a:r>
              <a:rPr lang="nl-NL" altLang="ja-JP" sz="1000" dirty="0"/>
              <a:t>(:,3)</a:t>
            </a:r>
          </a:p>
          <a:p>
            <a:r>
              <a:rPr lang="nl-NL" altLang="ja-JP" sz="1000" dirty="0"/>
              <a:t>  END SUBROUTINE </a:t>
            </a:r>
            <a:r>
              <a:rPr lang="nl-NL" altLang="ja-JP" sz="1000" dirty="0" err="1"/>
              <a:t>read_aa</a:t>
            </a:r>
            <a:endParaRPr lang="nl-NL" altLang="ja-JP" sz="1000" dirty="0"/>
          </a:p>
          <a:p>
            <a:endParaRPr lang="nl-NL" altLang="ja-JP" sz="1000" dirty="0"/>
          </a:p>
          <a:p>
            <a:r>
              <a:rPr lang="nl-NL" altLang="ja-JP" sz="1000" dirty="0"/>
              <a:t>  SUBROUTINE </a:t>
            </a:r>
            <a:r>
              <a:rPr lang="nl-NL" altLang="ja-JP" sz="1000" dirty="0" err="1"/>
              <a:t>send_aa</a:t>
            </a:r>
            <a:r>
              <a:rPr lang="nl-NL" altLang="ja-JP" sz="1000" dirty="0"/>
              <a:t>(rank)</a:t>
            </a:r>
          </a:p>
          <a:p>
            <a:r>
              <a:rPr lang="nl-NL" altLang="ja-JP" sz="1000" dirty="0"/>
              <a:t>    </a:t>
            </a:r>
            <a:r>
              <a:rPr lang="nl-NL" altLang="ja-JP" sz="1000" dirty="0" err="1"/>
              <a:t>integer,intent</a:t>
            </a:r>
            <a:r>
              <a:rPr lang="nl-NL" altLang="ja-JP" sz="1000" dirty="0"/>
              <a:t>(IN) :: rank</a:t>
            </a:r>
          </a:p>
          <a:p>
            <a:r>
              <a:rPr lang="nl-NL" altLang="ja-JP" sz="1000" dirty="0"/>
              <a:t>    integer :: </a:t>
            </a:r>
            <a:r>
              <a:rPr lang="nl-NL" altLang="ja-JP" sz="1000" dirty="0" err="1"/>
              <a:t>ierr</a:t>
            </a:r>
            <a:endParaRPr lang="nl-NL" altLang="ja-JP" sz="1000" dirty="0"/>
          </a:p>
          <a:p>
            <a:r>
              <a:rPr lang="nl-NL" altLang="ja-JP" sz="1000" dirty="0"/>
              <a:t>    </a:t>
            </a:r>
            <a:r>
              <a:rPr lang="nl-NL" altLang="ja-JP" sz="1000" dirty="0" err="1"/>
              <a:t>include</a:t>
            </a:r>
            <a:r>
              <a:rPr lang="nl-NL" altLang="ja-JP" sz="1000" dirty="0"/>
              <a:t> '</a:t>
            </a:r>
            <a:r>
              <a:rPr lang="nl-NL" altLang="ja-JP" sz="1000" dirty="0" err="1"/>
              <a:t>mpif.h</a:t>
            </a:r>
            <a:r>
              <a:rPr lang="nl-NL" altLang="ja-JP" sz="1000" dirty="0"/>
              <a:t>'</a:t>
            </a:r>
          </a:p>
          <a:p>
            <a:r>
              <a:rPr lang="nl-NL" altLang="ja-JP" sz="1000" dirty="0"/>
              <a:t>    call </a:t>
            </a:r>
            <a:r>
              <a:rPr lang="nl-NL" altLang="ja-JP" sz="1000" dirty="0" err="1"/>
              <a:t>mpi_bcast</a:t>
            </a:r>
            <a:r>
              <a:rPr lang="nl-NL" altLang="ja-JP" sz="1000" dirty="0"/>
              <a:t>(ax,1,MPI_REAL8,rank,MPI_COMM_WORLD,ierr)</a:t>
            </a:r>
          </a:p>
          <a:p>
            <a:r>
              <a:rPr lang="nl-NL" altLang="ja-JP" sz="1000" dirty="0"/>
              <a:t>    call </a:t>
            </a:r>
            <a:r>
              <a:rPr lang="nl-NL" altLang="ja-JP" sz="1000" dirty="0" err="1"/>
              <a:t>mpi_bcast</a:t>
            </a:r>
            <a:r>
              <a:rPr lang="nl-NL" altLang="ja-JP" sz="1000" dirty="0"/>
              <a:t>(aa,9,MPI_REAL8,rank,MPI_COMM_WORLD,ierr)</a:t>
            </a:r>
          </a:p>
          <a:p>
            <a:r>
              <a:rPr lang="nl-NL" altLang="ja-JP" sz="1000" dirty="0"/>
              <a:t>  END SUBROUTINE </a:t>
            </a:r>
            <a:r>
              <a:rPr lang="nl-NL" altLang="ja-JP" sz="1000" dirty="0" err="1"/>
              <a:t>send_aa</a:t>
            </a:r>
            <a:endParaRPr lang="nl-NL" altLang="ja-JP" sz="1000" dirty="0"/>
          </a:p>
          <a:p>
            <a:endParaRPr lang="nl-NL" altLang="ja-JP" sz="1000" dirty="0"/>
          </a:p>
          <a:p>
            <a:r>
              <a:rPr lang="nl-NL" altLang="ja-JP" sz="1000" dirty="0"/>
              <a:t>  SUBROUTINE </a:t>
            </a:r>
            <a:r>
              <a:rPr lang="nl-NL" altLang="ja-JP" sz="1000" dirty="0" err="1"/>
              <a:t>construct_aa</a:t>
            </a:r>
            <a:endParaRPr lang="nl-NL" altLang="ja-JP" sz="1000" dirty="0"/>
          </a:p>
          <a:p>
            <a:r>
              <a:rPr lang="nl-NL" altLang="ja-JP" sz="1000" dirty="0"/>
              <a:t>    </a:t>
            </a:r>
            <a:r>
              <a:rPr lang="nl-NL" altLang="ja-JP" sz="1000" dirty="0" err="1"/>
              <a:t>aa</a:t>
            </a:r>
            <a:r>
              <a:rPr lang="nl-NL" altLang="ja-JP" sz="1000" dirty="0"/>
              <a:t>(:,:)=</a:t>
            </a:r>
            <a:r>
              <a:rPr lang="nl-NL" altLang="ja-JP" sz="1000" dirty="0" err="1"/>
              <a:t>ax</a:t>
            </a:r>
            <a:r>
              <a:rPr lang="nl-NL" altLang="ja-JP" sz="1000" dirty="0"/>
              <a:t>*</a:t>
            </a:r>
            <a:r>
              <a:rPr lang="nl-NL" altLang="ja-JP" sz="1000" dirty="0" err="1"/>
              <a:t>aa</a:t>
            </a:r>
            <a:r>
              <a:rPr lang="nl-NL" altLang="ja-JP" sz="1000" dirty="0"/>
              <a:t>(:,:)</a:t>
            </a:r>
          </a:p>
          <a:p>
            <a:r>
              <a:rPr lang="nl-NL" altLang="ja-JP" sz="1000" dirty="0"/>
              <a:t>    Va = </a:t>
            </a:r>
            <a:r>
              <a:rPr lang="nl-NL" altLang="ja-JP" sz="1000" dirty="0" err="1"/>
              <a:t>aa</a:t>
            </a:r>
            <a:r>
              <a:rPr lang="nl-NL" altLang="ja-JP" sz="1000" dirty="0"/>
              <a:t>(1,1)*</a:t>
            </a:r>
            <a:r>
              <a:rPr lang="nl-NL" altLang="ja-JP" sz="1000" dirty="0" err="1"/>
              <a:t>aa</a:t>
            </a:r>
            <a:r>
              <a:rPr lang="nl-NL" altLang="ja-JP" sz="1000" dirty="0"/>
              <a:t>(2,2)*</a:t>
            </a:r>
            <a:r>
              <a:rPr lang="nl-NL" altLang="ja-JP" sz="1000" dirty="0" err="1"/>
              <a:t>aa</a:t>
            </a:r>
            <a:r>
              <a:rPr lang="nl-NL" altLang="ja-JP" sz="1000" dirty="0"/>
              <a:t>(3,3)+</a:t>
            </a:r>
            <a:r>
              <a:rPr lang="nl-NL" altLang="ja-JP" sz="1000" dirty="0" err="1"/>
              <a:t>aa</a:t>
            </a:r>
            <a:r>
              <a:rPr lang="nl-NL" altLang="ja-JP" sz="1000" dirty="0"/>
              <a:t>(1,2)*</a:t>
            </a:r>
            <a:r>
              <a:rPr lang="nl-NL" altLang="ja-JP" sz="1000" dirty="0" err="1"/>
              <a:t>aa</a:t>
            </a:r>
            <a:r>
              <a:rPr lang="nl-NL" altLang="ja-JP" sz="1000" dirty="0"/>
              <a:t>(2,3)*</a:t>
            </a:r>
            <a:r>
              <a:rPr lang="nl-NL" altLang="ja-JP" sz="1000" dirty="0" err="1"/>
              <a:t>aa</a:t>
            </a:r>
            <a:r>
              <a:rPr lang="nl-NL" altLang="ja-JP" sz="1000" dirty="0"/>
              <a:t>(3,1) &amp;</a:t>
            </a:r>
          </a:p>
          <a:p>
            <a:r>
              <a:rPr lang="nl-NL" altLang="ja-JP" sz="1000" dirty="0"/>
              <a:t>       </a:t>
            </a:r>
            <a:r>
              <a:rPr lang="nl-NL" altLang="ja-JP" sz="1000" dirty="0" smtClean="0"/>
              <a:t>    +</a:t>
            </a:r>
            <a:r>
              <a:rPr lang="nl-NL" altLang="ja-JP" sz="1000" dirty="0" err="1"/>
              <a:t>aa</a:t>
            </a:r>
            <a:r>
              <a:rPr lang="nl-NL" altLang="ja-JP" sz="1000" dirty="0"/>
              <a:t>(1,3)*</a:t>
            </a:r>
            <a:r>
              <a:rPr lang="nl-NL" altLang="ja-JP" sz="1000" dirty="0" err="1"/>
              <a:t>aa</a:t>
            </a:r>
            <a:r>
              <a:rPr lang="nl-NL" altLang="ja-JP" sz="1000" dirty="0"/>
              <a:t>(2,1)*</a:t>
            </a:r>
            <a:r>
              <a:rPr lang="nl-NL" altLang="ja-JP" sz="1000" dirty="0" err="1"/>
              <a:t>aa</a:t>
            </a:r>
            <a:r>
              <a:rPr lang="nl-NL" altLang="ja-JP" sz="1000" dirty="0"/>
              <a:t>(3,2)-</a:t>
            </a:r>
            <a:r>
              <a:rPr lang="nl-NL" altLang="ja-JP" sz="1000" dirty="0" err="1"/>
              <a:t>aa</a:t>
            </a:r>
            <a:r>
              <a:rPr lang="nl-NL" altLang="ja-JP" sz="1000" dirty="0"/>
              <a:t>(1,3)*</a:t>
            </a:r>
            <a:r>
              <a:rPr lang="nl-NL" altLang="ja-JP" sz="1000" dirty="0" err="1"/>
              <a:t>aa</a:t>
            </a:r>
            <a:r>
              <a:rPr lang="nl-NL" altLang="ja-JP" sz="1000" dirty="0"/>
              <a:t>(2,2)*</a:t>
            </a:r>
            <a:r>
              <a:rPr lang="nl-NL" altLang="ja-JP" sz="1000" dirty="0" err="1"/>
              <a:t>aa</a:t>
            </a:r>
            <a:r>
              <a:rPr lang="nl-NL" altLang="ja-JP" sz="1000" dirty="0"/>
              <a:t>(3,1) &amp;</a:t>
            </a:r>
          </a:p>
          <a:p>
            <a:r>
              <a:rPr lang="nl-NL" altLang="ja-JP" sz="1000" dirty="0"/>
              <a:t>        </a:t>
            </a:r>
            <a:r>
              <a:rPr lang="nl-NL" altLang="ja-JP" sz="1000" dirty="0" smtClean="0"/>
              <a:t>    -</a:t>
            </a:r>
            <a:r>
              <a:rPr lang="nl-NL" altLang="ja-JP" sz="1000" dirty="0" err="1"/>
              <a:t>aa</a:t>
            </a:r>
            <a:r>
              <a:rPr lang="nl-NL" altLang="ja-JP" sz="1000" dirty="0"/>
              <a:t>(1,2)*</a:t>
            </a:r>
            <a:r>
              <a:rPr lang="nl-NL" altLang="ja-JP" sz="1000" dirty="0" err="1"/>
              <a:t>aa</a:t>
            </a:r>
            <a:r>
              <a:rPr lang="nl-NL" altLang="ja-JP" sz="1000" dirty="0"/>
              <a:t>(2,1)*</a:t>
            </a:r>
            <a:r>
              <a:rPr lang="nl-NL" altLang="ja-JP" sz="1000" dirty="0" err="1"/>
              <a:t>aa</a:t>
            </a:r>
            <a:r>
              <a:rPr lang="nl-NL" altLang="ja-JP" sz="1000" dirty="0"/>
              <a:t>(3,3)-</a:t>
            </a:r>
            <a:r>
              <a:rPr lang="nl-NL" altLang="ja-JP" sz="1000" dirty="0" err="1"/>
              <a:t>aa</a:t>
            </a:r>
            <a:r>
              <a:rPr lang="nl-NL" altLang="ja-JP" sz="1000" dirty="0"/>
              <a:t>(1,1)*</a:t>
            </a:r>
            <a:r>
              <a:rPr lang="nl-NL" altLang="ja-JP" sz="1000" dirty="0" err="1"/>
              <a:t>aa</a:t>
            </a:r>
            <a:r>
              <a:rPr lang="nl-NL" altLang="ja-JP" sz="1000" dirty="0"/>
              <a:t>(2,3)*</a:t>
            </a:r>
            <a:r>
              <a:rPr lang="nl-NL" altLang="ja-JP" sz="1000" dirty="0" err="1"/>
              <a:t>aa</a:t>
            </a:r>
            <a:r>
              <a:rPr lang="nl-NL" altLang="ja-JP" sz="1000" dirty="0"/>
              <a:t>(3,2)</a:t>
            </a:r>
          </a:p>
          <a:p>
            <a:r>
              <a:rPr lang="nl-NL" altLang="ja-JP" sz="1000" dirty="0"/>
              <a:t>  END SUBROUTINE </a:t>
            </a:r>
            <a:r>
              <a:rPr lang="nl-NL" altLang="ja-JP" sz="1000" dirty="0" err="1"/>
              <a:t>construct_aa</a:t>
            </a:r>
            <a:endParaRPr lang="nl-NL" altLang="ja-JP" sz="1000" dirty="0"/>
          </a:p>
          <a:p>
            <a:endParaRPr lang="nl-NL" altLang="ja-JP" sz="1000" dirty="0"/>
          </a:p>
          <a:p>
            <a:r>
              <a:rPr lang="nl-NL" altLang="ja-JP" sz="1000" dirty="0"/>
              <a:t>END MODULE </a:t>
            </a:r>
            <a:r>
              <a:rPr lang="nl-NL" altLang="ja-JP" sz="1000" dirty="0" err="1"/>
              <a:t>aa_module</a:t>
            </a:r>
            <a:endParaRPr lang="nl-NL" altLang="ja-JP" sz="1000" dirty="0"/>
          </a:p>
        </p:txBody>
      </p:sp>
      <p:sp>
        <p:nvSpPr>
          <p:cNvPr id="6" name="正方形/長方形 5"/>
          <p:cNvSpPr/>
          <p:nvPr/>
        </p:nvSpPr>
        <p:spPr>
          <a:xfrm>
            <a:off x="330545" y="1430866"/>
            <a:ext cx="999066" cy="508001"/>
          </a:xfrm>
          <a:prstGeom prst="rect">
            <a:avLst/>
          </a:prstGeom>
          <a:ln w="6350">
            <a:solidFill>
              <a:srgbClr val="FF0000"/>
            </a:solidFill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8" name="直線矢印コネクタ 7"/>
          <p:cNvCxnSpPr/>
          <p:nvPr/>
        </p:nvCxnSpPr>
        <p:spPr>
          <a:xfrm flipV="1">
            <a:off x="1398728" y="1676400"/>
            <a:ext cx="4140202" cy="8467"/>
          </a:xfrm>
          <a:prstGeom prst="straightConnector1">
            <a:avLst/>
          </a:prstGeom>
          <a:ln w="635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テキスト ボックス 9"/>
          <p:cNvSpPr txBox="1"/>
          <p:nvPr/>
        </p:nvSpPr>
        <p:spPr>
          <a:xfrm>
            <a:off x="5538930" y="1444566"/>
            <a:ext cx="29168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smtClean="0"/>
              <a:t>These variables can be </a:t>
            </a:r>
            <a:r>
              <a:rPr lang="en-US" altLang="ja-JP" sz="1400" dirty="0" smtClean="0"/>
              <a:t>access</a:t>
            </a:r>
            <a:r>
              <a:rPr kumimoji="1" lang="en-US" altLang="ja-JP" sz="1400" dirty="0" smtClean="0"/>
              <a:t>ed from</a:t>
            </a:r>
          </a:p>
          <a:p>
            <a:r>
              <a:rPr lang="en-US" altLang="ja-JP" sz="1400" dirty="0" smtClean="0"/>
              <a:t>the all subroutines in this module.</a:t>
            </a:r>
            <a:endParaRPr kumimoji="1" lang="ja-JP" altLang="en-US" sz="1400" dirty="0"/>
          </a:p>
        </p:txBody>
      </p:sp>
      <p:cxnSp>
        <p:nvCxnSpPr>
          <p:cNvPr id="11" name="直線矢印コネクタ 10"/>
          <p:cNvCxnSpPr/>
          <p:nvPr/>
        </p:nvCxnSpPr>
        <p:spPr>
          <a:xfrm flipV="1">
            <a:off x="1758479" y="4351680"/>
            <a:ext cx="4140202" cy="8467"/>
          </a:xfrm>
          <a:prstGeom prst="straightConnector1">
            <a:avLst/>
          </a:prstGeom>
          <a:ln w="6350"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テキスト ボックス 11"/>
          <p:cNvSpPr txBox="1"/>
          <p:nvPr/>
        </p:nvSpPr>
        <p:spPr>
          <a:xfrm>
            <a:off x="5846844" y="4169240"/>
            <a:ext cx="23538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smtClean="0"/>
              <a:t>This variable can be </a:t>
            </a:r>
            <a:r>
              <a:rPr lang="en-US" altLang="ja-JP" sz="1400" dirty="0"/>
              <a:t>u</a:t>
            </a:r>
            <a:r>
              <a:rPr lang="en-US" altLang="ja-JP" sz="1400" dirty="0" smtClean="0"/>
              <a:t>s</a:t>
            </a:r>
            <a:r>
              <a:rPr kumimoji="1" lang="en-US" altLang="ja-JP" sz="1400" dirty="0" smtClean="0"/>
              <a:t>ed only</a:t>
            </a:r>
          </a:p>
          <a:p>
            <a:r>
              <a:rPr lang="en-US" altLang="ja-JP" sz="1400" dirty="0" smtClean="0"/>
              <a:t>in this subroutine.</a:t>
            </a:r>
            <a:endParaRPr kumimoji="1" lang="ja-JP" altLang="en-US" sz="1400" dirty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5538930" y="2080372"/>
            <a:ext cx="313772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smtClean="0"/>
              <a:t>We can control the permission of access</a:t>
            </a:r>
          </a:p>
          <a:p>
            <a:r>
              <a:rPr kumimoji="1" lang="en-US" altLang="ja-JP" sz="1400" dirty="0" smtClean="0"/>
              <a:t>to these variables (and also subroutines)</a:t>
            </a:r>
          </a:p>
          <a:p>
            <a:r>
              <a:rPr kumimoji="1" lang="en-US" altLang="ja-JP" sz="1400" dirty="0" smtClean="0"/>
              <a:t>from the outside of </a:t>
            </a:r>
            <a:r>
              <a:rPr lang="en-US" altLang="ja-JP" sz="1400" dirty="0" smtClean="0"/>
              <a:t>this module.</a:t>
            </a:r>
            <a:endParaRPr kumimoji="1" lang="ja-JP" altLang="en-US" sz="1400" dirty="0"/>
          </a:p>
        </p:txBody>
      </p:sp>
      <p:cxnSp>
        <p:nvCxnSpPr>
          <p:cNvPr id="14" name="直線矢印コネクタ 13"/>
          <p:cNvCxnSpPr/>
          <p:nvPr/>
        </p:nvCxnSpPr>
        <p:spPr>
          <a:xfrm>
            <a:off x="2056239" y="1365120"/>
            <a:ext cx="3482691" cy="887041"/>
          </a:xfrm>
          <a:prstGeom prst="straightConnector1">
            <a:avLst/>
          </a:prstGeom>
          <a:ln w="6350"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正方形/長方形 15"/>
          <p:cNvSpPr/>
          <p:nvPr/>
        </p:nvSpPr>
        <p:spPr>
          <a:xfrm>
            <a:off x="372845" y="1207845"/>
            <a:ext cx="2763351" cy="157275"/>
          </a:xfrm>
          <a:prstGeom prst="rect">
            <a:avLst/>
          </a:prstGeom>
          <a:ln w="6350">
            <a:solidFill>
              <a:srgbClr val="0000FF"/>
            </a:solidFill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6279802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/>
        </p:nvSpPr>
        <p:spPr>
          <a:xfrm>
            <a:off x="245532" y="397898"/>
            <a:ext cx="4572000" cy="624786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>
            <a:spAutoFit/>
          </a:bodyPr>
          <a:lstStyle/>
          <a:p>
            <a:r>
              <a:rPr lang="nl-NL" altLang="ja-JP" sz="1000" dirty="0"/>
              <a:t>MODULE </a:t>
            </a:r>
            <a:r>
              <a:rPr lang="nl-NL" altLang="ja-JP" sz="1000" dirty="0" err="1"/>
              <a:t>aa_module</a:t>
            </a:r>
            <a:endParaRPr lang="nl-NL" altLang="ja-JP" sz="1000" dirty="0"/>
          </a:p>
          <a:p>
            <a:endParaRPr lang="nl-NL" altLang="ja-JP" sz="1000" dirty="0"/>
          </a:p>
          <a:p>
            <a:r>
              <a:rPr lang="nl-NL" altLang="ja-JP" sz="1000" dirty="0"/>
              <a:t>  </a:t>
            </a:r>
            <a:r>
              <a:rPr lang="nl-NL" altLang="ja-JP" sz="1000" dirty="0" err="1"/>
              <a:t>implicit</a:t>
            </a:r>
            <a:r>
              <a:rPr lang="nl-NL" altLang="ja-JP" sz="1000" dirty="0"/>
              <a:t> none</a:t>
            </a:r>
          </a:p>
          <a:p>
            <a:endParaRPr lang="nl-NL" altLang="ja-JP" sz="1000" dirty="0"/>
          </a:p>
          <a:p>
            <a:r>
              <a:rPr lang="nl-NL" altLang="ja-JP" sz="1000" dirty="0"/>
              <a:t>  PRIVATE</a:t>
            </a:r>
          </a:p>
          <a:p>
            <a:r>
              <a:rPr lang="nl-NL" altLang="ja-JP" sz="1000" dirty="0"/>
              <a:t>  PUBLIC :: </a:t>
            </a:r>
            <a:r>
              <a:rPr lang="nl-NL" altLang="ja-JP" sz="1000" dirty="0" err="1"/>
              <a:t>ax</a:t>
            </a:r>
            <a:r>
              <a:rPr lang="nl-NL" altLang="ja-JP" sz="1000" dirty="0" smtClean="0"/>
              <a:t>, </a:t>
            </a:r>
            <a:r>
              <a:rPr lang="nl-NL" altLang="ja-JP" sz="1000" dirty="0" err="1" smtClean="0"/>
              <a:t>aa</a:t>
            </a:r>
            <a:r>
              <a:rPr lang="nl-NL" altLang="ja-JP" sz="1000" dirty="0" smtClean="0"/>
              <a:t>, Va, </a:t>
            </a:r>
            <a:r>
              <a:rPr lang="nl-NL" altLang="ja-JP" sz="1000" dirty="0" err="1" smtClean="0"/>
              <a:t>read_aa</a:t>
            </a:r>
            <a:r>
              <a:rPr lang="nl-NL" altLang="ja-JP" sz="1000" dirty="0" smtClean="0"/>
              <a:t>, </a:t>
            </a:r>
            <a:r>
              <a:rPr lang="nl-NL" altLang="ja-JP" sz="1000" dirty="0" err="1" smtClean="0"/>
              <a:t>send_aa</a:t>
            </a:r>
            <a:r>
              <a:rPr lang="nl-NL" altLang="ja-JP" sz="1000" dirty="0" smtClean="0"/>
              <a:t>, </a:t>
            </a:r>
            <a:r>
              <a:rPr lang="nl-NL" altLang="ja-JP" sz="1000" dirty="0" err="1" smtClean="0"/>
              <a:t>construct_aa</a:t>
            </a:r>
            <a:endParaRPr lang="nl-NL" altLang="ja-JP" sz="1000" dirty="0"/>
          </a:p>
          <a:p>
            <a:endParaRPr lang="nl-NL" altLang="ja-JP" sz="1000" dirty="0"/>
          </a:p>
          <a:p>
            <a:r>
              <a:rPr lang="nl-NL" altLang="ja-JP" sz="1000" dirty="0"/>
              <a:t>  real(8) :: </a:t>
            </a:r>
            <a:r>
              <a:rPr lang="nl-NL" altLang="ja-JP" sz="1000" dirty="0" err="1"/>
              <a:t>ax</a:t>
            </a:r>
            <a:r>
              <a:rPr lang="nl-NL" altLang="ja-JP" sz="1000" dirty="0" smtClean="0"/>
              <a:t>, Va</a:t>
            </a:r>
            <a:endParaRPr lang="nl-NL" altLang="ja-JP" sz="1000" dirty="0"/>
          </a:p>
          <a:p>
            <a:r>
              <a:rPr lang="nl-NL" altLang="ja-JP" sz="1000" dirty="0"/>
              <a:t>  real(8) :: </a:t>
            </a:r>
            <a:r>
              <a:rPr lang="nl-NL" altLang="ja-JP" sz="1000" dirty="0" err="1"/>
              <a:t>aa</a:t>
            </a:r>
            <a:r>
              <a:rPr lang="nl-NL" altLang="ja-JP" sz="1000" dirty="0"/>
              <a:t>(</a:t>
            </a:r>
            <a:r>
              <a:rPr lang="nl-NL" altLang="ja-JP" sz="1000" dirty="0" smtClean="0"/>
              <a:t>3,3)</a:t>
            </a:r>
            <a:endParaRPr lang="nl-NL" altLang="ja-JP" sz="1000" dirty="0"/>
          </a:p>
          <a:p>
            <a:endParaRPr lang="nl-NL" altLang="ja-JP" sz="1000" dirty="0"/>
          </a:p>
          <a:p>
            <a:r>
              <a:rPr lang="nl-NL" altLang="ja-JP" sz="1000" dirty="0"/>
              <a:t>CONTAINS</a:t>
            </a:r>
          </a:p>
          <a:p>
            <a:endParaRPr lang="nl-NL" altLang="ja-JP" sz="1000" dirty="0"/>
          </a:p>
          <a:p>
            <a:r>
              <a:rPr lang="nl-NL" altLang="ja-JP" sz="1000" dirty="0"/>
              <a:t>  SUBROUTINE </a:t>
            </a:r>
            <a:r>
              <a:rPr lang="nl-NL" altLang="ja-JP" sz="1000" dirty="0" err="1"/>
              <a:t>read_aa</a:t>
            </a:r>
            <a:r>
              <a:rPr lang="nl-NL" altLang="ja-JP" sz="1000" dirty="0"/>
              <a:t>(unit)</a:t>
            </a:r>
          </a:p>
          <a:p>
            <a:r>
              <a:rPr lang="nl-NL" altLang="ja-JP" sz="1000" dirty="0"/>
              <a:t>    </a:t>
            </a:r>
            <a:r>
              <a:rPr lang="nl-NL" altLang="ja-JP" sz="1000" dirty="0" err="1"/>
              <a:t>integer,intent</a:t>
            </a:r>
            <a:r>
              <a:rPr lang="nl-NL" altLang="ja-JP" sz="1000" dirty="0"/>
              <a:t>(IN) :: unit</a:t>
            </a:r>
          </a:p>
          <a:p>
            <a:r>
              <a:rPr lang="nl-NL" altLang="ja-JP" sz="1000" dirty="0"/>
              <a:t>    </a:t>
            </a:r>
            <a:r>
              <a:rPr lang="nl-NL" altLang="ja-JP" sz="1000" dirty="0" err="1"/>
              <a:t>read</a:t>
            </a:r>
            <a:r>
              <a:rPr lang="nl-NL" altLang="ja-JP" sz="1000" dirty="0"/>
              <a:t>(unit,*) </a:t>
            </a:r>
            <a:r>
              <a:rPr lang="nl-NL" altLang="ja-JP" sz="1000" dirty="0" err="1"/>
              <a:t>ax</a:t>
            </a:r>
            <a:endParaRPr lang="nl-NL" altLang="ja-JP" sz="1000" dirty="0"/>
          </a:p>
          <a:p>
            <a:r>
              <a:rPr lang="nl-NL" altLang="ja-JP" sz="1000" dirty="0"/>
              <a:t>    </a:t>
            </a:r>
            <a:r>
              <a:rPr lang="nl-NL" altLang="ja-JP" sz="1000" dirty="0" err="1"/>
              <a:t>read</a:t>
            </a:r>
            <a:r>
              <a:rPr lang="nl-NL" altLang="ja-JP" sz="1000" dirty="0"/>
              <a:t>(unit,*) </a:t>
            </a:r>
            <a:r>
              <a:rPr lang="nl-NL" altLang="ja-JP" sz="1000" dirty="0" err="1"/>
              <a:t>aa</a:t>
            </a:r>
            <a:r>
              <a:rPr lang="nl-NL" altLang="ja-JP" sz="1000" dirty="0"/>
              <a:t>(1:3,1)</a:t>
            </a:r>
          </a:p>
          <a:p>
            <a:r>
              <a:rPr lang="nl-NL" altLang="ja-JP" sz="1000" dirty="0"/>
              <a:t>    </a:t>
            </a:r>
            <a:r>
              <a:rPr lang="nl-NL" altLang="ja-JP" sz="1000" dirty="0" err="1"/>
              <a:t>read</a:t>
            </a:r>
            <a:r>
              <a:rPr lang="nl-NL" altLang="ja-JP" sz="1000" dirty="0"/>
              <a:t>(unit,*) </a:t>
            </a:r>
            <a:r>
              <a:rPr lang="nl-NL" altLang="ja-JP" sz="1000" dirty="0" err="1"/>
              <a:t>aa</a:t>
            </a:r>
            <a:r>
              <a:rPr lang="nl-NL" altLang="ja-JP" sz="1000" dirty="0"/>
              <a:t>(1:3,2)</a:t>
            </a:r>
          </a:p>
          <a:p>
            <a:r>
              <a:rPr lang="nl-NL" altLang="ja-JP" sz="1000" dirty="0"/>
              <a:t>    </a:t>
            </a:r>
            <a:r>
              <a:rPr lang="nl-NL" altLang="ja-JP" sz="1000" dirty="0" err="1"/>
              <a:t>read</a:t>
            </a:r>
            <a:r>
              <a:rPr lang="nl-NL" altLang="ja-JP" sz="1000" dirty="0"/>
              <a:t>(unit,*) </a:t>
            </a:r>
            <a:r>
              <a:rPr lang="nl-NL" altLang="ja-JP" sz="1000" dirty="0" err="1"/>
              <a:t>aa</a:t>
            </a:r>
            <a:r>
              <a:rPr lang="nl-NL" altLang="ja-JP" sz="1000" dirty="0"/>
              <a:t>(1:3,3)</a:t>
            </a:r>
          </a:p>
          <a:p>
            <a:r>
              <a:rPr lang="nl-NL" altLang="ja-JP" sz="1000" dirty="0"/>
              <a:t>    </a:t>
            </a:r>
            <a:r>
              <a:rPr lang="nl-NL" altLang="ja-JP" sz="1000" dirty="0" err="1"/>
              <a:t>write</a:t>
            </a:r>
            <a:r>
              <a:rPr lang="nl-NL" altLang="ja-JP" sz="1000" dirty="0"/>
              <a:t>(*,*) "</a:t>
            </a:r>
            <a:r>
              <a:rPr lang="nl-NL" altLang="ja-JP" sz="1000" dirty="0" err="1"/>
              <a:t>ax</a:t>
            </a:r>
            <a:r>
              <a:rPr lang="nl-NL" altLang="ja-JP" sz="1000" dirty="0"/>
              <a:t>=",</a:t>
            </a:r>
            <a:r>
              <a:rPr lang="nl-NL" altLang="ja-JP" sz="1000" dirty="0" err="1"/>
              <a:t>ax</a:t>
            </a:r>
            <a:endParaRPr lang="nl-NL" altLang="ja-JP" sz="1000" dirty="0"/>
          </a:p>
          <a:p>
            <a:r>
              <a:rPr lang="nl-NL" altLang="ja-JP" sz="1000" dirty="0"/>
              <a:t>    </a:t>
            </a:r>
            <a:r>
              <a:rPr lang="nl-NL" altLang="ja-JP" sz="1000" dirty="0" err="1"/>
              <a:t>write</a:t>
            </a:r>
            <a:r>
              <a:rPr lang="nl-NL" altLang="ja-JP" sz="1000" dirty="0"/>
              <a:t>(*,'(1x,"aa(1:3,1)=",3F20.15)') </a:t>
            </a:r>
            <a:r>
              <a:rPr lang="nl-NL" altLang="ja-JP" sz="1000" dirty="0" err="1"/>
              <a:t>aa</a:t>
            </a:r>
            <a:r>
              <a:rPr lang="nl-NL" altLang="ja-JP" sz="1000" dirty="0"/>
              <a:t>(:,1)</a:t>
            </a:r>
          </a:p>
          <a:p>
            <a:r>
              <a:rPr lang="nl-NL" altLang="ja-JP" sz="1000" dirty="0"/>
              <a:t>    </a:t>
            </a:r>
            <a:r>
              <a:rPr lang="nl-NL" altLang="ja-JP" sz="1000" dirty="0" err="1"/>
              <a:t>write</a:t>
            </a:r>
            <a:r>
              <a:rPr lang="nl-NL" altLang="ja-JP" sz="1000" dirty="0"/>
              <a:t>(*,'(1x,"aa(1:3,2)=",3F20.15)') </a:t>
            </a:r>
            <a:r>
              <a:rPr lang="nl-NL" altLang="ja-JP" sz="1000" dirty="0" err="1"/>
              <a:t>aa</a:t>
            </a:r>
            <a:r>
              <a:rPr lang="nl-NL" altLang="ja-JP" sz="1000" dirty="0"/>
              <a:t>(:,2)</a:t>
            </a:r>
          </a:p>
          <a:p>
            <a:r>
              <a:rPr lang="nl-NL" altLang="ja-JP" sz="1000" dirty="0"/>
              <a:t>    </a:t>
            </a:r>
            <a:r>
              <a:rPr lang="nl-NL" altLang="ja-JP" sz="1000" dirty="0" err="1"/>
              <a:t>write</a:t>
            </a:r>
            <a:r>
              <a:rPr lang="nl-NL" altLang="ja-JP" sz="1000" dirty="0"/>
              <a:t>(*,'(1x,"aa(1:3,3)=",3F20.15)') </a:t>
            </a:r>
            <a:r>
              <a:rPr lang="nl-NL" altLang="ja-JP" sz="1000" dirty="0" err="1"/>
              <a:t>aa</a:t>
            </a:r>
            <a:r>
              <a:rPr lang="nl-NL" altLang="ja-JP" sz="1000" dirty="0"/>
              <a:t>(:,3)</a:t>
            </a:r>
          </a:p>
          <a:p>
            <a:r>
              <a:rPr lang="nl-NL" altLang="ja-JP" sz="1000" dirty="0"/>
              <a:t>  END SUBROUTINE </a:t>
            </a:r>
            <a:r>
              <a:rPr lang="nl-NL" altLang="ja-JP" sz="1000" dirty="0" err="1"/>
              <a:t>read_aa</a:t>
            </a:r>
            <a:endParaRPr lang="nl-NL" altLang="ja-JP" sz="1000" dirty="0"/>
          </a:p>
          <a:p>
            <a:endParaRPr lang="nl-NL" altLang="ja-JP" sz="1000" dirty="0"/>
          </a:p>
          <a:p>
            <a:r>
              <a:rPr lang="nl-NL" altLang="ja-JP" sz="1000" dirty="0"/>
              <a:t>  SUBROUTINE </a:t>
            </a:r>
            <a:r>
              <a:rPr lang="nl-NL" altLang="ja-JP" sz="1000" dirty="0" err="1"/>
              <a:t>send_aa</a:t>
            </a:r>
            <a:r>
              <a:rPr lang="nl-NL" altLang="ja-JP" sz="1000" dirty="0"/>
              <a:t>(rank)</a:t>
            </a:r>
          </a:p>
          <a:p>
            <a:r>
              <a:rPr lang="nl-NL" altLang="ja-JP" sz="1000" dirty="0"/>
              <a:t>    </a:t>
            </a:r>
            <a:r>
              <a:rPr lang="nl-NL" altLang="ja-JP" sz="1000" dirty="0" err="1"/>
              <a:t>integer,intent</a:t>
            </a:r>
            <a:r>
              <a:rPr lang="nl-NL" altLang="ja-JP" sz="1000" dirty="0"/>
              <a:t>(IN) :: rank</a:t>
            </a:r>
          </a:p>
          <a:p>
            <a:r>
              <a:rPr lang="nl-NL" altLang="ja-JP" sz="1000" dirty="0"/>
              <a:t>    integer :: </a:t>
            </a:r>
            <a:r>
              <a:rPr lang="nl-NL" altLang="ja-JP" sz="1000" dirty="0" err="1"/>
              <a:t>ierr</a:t>
            </a:r>
            <a:endParaRPr lang="nl-NL" altLang="ja-JP" sz="1000" dirty="0"/>
          </a:p>
          <a:p>
            <a:r>
              <a:rPr lang="nl-NL" altLang="ja-JP" sz="1000" dirty="0"/>
              <a:t>    </a:t>
            </a:r>
            <a:r>
              <a:rPr lang="nl-NL" altLang="ja-JP" sz="1000" dirty="0" err="1"/>
              <a:t>include</a:t>
            </a:r>
            <a:r>
              <a:rPr lang="nl-NL" altLang="ja-JP" sz="1000" dirty="0"/>
              <a:t> '</a:t>
            </a:r>
            <a:r>
              <a:rPr lang="nl-NL" altLang="ja-JP" sz="1000" dirty="0" err="1"/>
              <a:t>mpif.h</a:t>
            </a:r>
            <a:r>
              <a:rPr lang="nl-NL" altLang="ja-JP" sz="1000" dirty="0"/>
              <a:t>'</a:t>
            </a:r>
          </a:p>
          <a:p>
            <a:r>
              <a:rPr lang="nl-NL" altLang="ja-JP" sz="1000" dirty="0"/>
              <a:t>    call </a:t>
            </a:r>
            <a:r>
              <a:rPr lang="nl-NL" altLang="ja-JP" sz="1000" dirty="0" err="1"/>
              <a:t>mpi_bcast</a:t>
            </a:r>
            <a:r>
              <a:rPr lang="nl-NL" altLang="ja-JP" sz="1000" dirty="0"/>
              <a:t>(ax,1,MPI_REAL8,rank,MPI_COMM_WORLD,ierr)</a:t>
            </a:r>
          </a:p>
          <a:p>
            <a:r>
              <a:rPr lang="nl-NL" altLang="ja-JP" sz="1000" dirty="0"/>
              <a:t>    call </a:t>
            </a:r>
            <a:r>
              <a:rPr lang="nl-NL" altLang="ja-JP" sz="1000" dirty="0" err="1"/>
              <a:t>mpi_bcast</a:t>
            </a:r>
            <a:r>
              <a:rPr lang="nl-NL" altLang="ja-JP" sz="1000" dirty="0"/>
              <a:t>(aa,9,MPI_REAL8,rank,MPI_COMM_WORLD,ierr)</a:t>
            </a:r>
          </a:p>
          <a:p>
            <a:r>
              <a:rPr lang="nl-NL" altLang="ja-JP" sz="1000" dirty="0"/>
              <a:t>  END SUBROUTINE </a:t>
            </a:r>
            <a:r>
              <a:rPr lang="nl-NL" altLang="ja-JP" sz="1000" dirty="0" err="1"/>
              <a:t>send_aa</a:t>
            </a:r>
            <a:endParaRPr lang="nl-NL" altLang="ja-JP" sz="1000" dirty="0"/>
          </a:p>
          <a:p>
            <a:endParaRPr lang="nl-NL" altLang="ja-JP" sz="1000" dirty="0"/>
          </a:p>
          <a:p>
            <a:r>
              <a:rPr lang="nl-NL" altLang="ja-JP" sz="1000" dirty="0"/>
              <a:t>  SUBROUTINE </a:t>
            </a:r>
            <a:r>
              <a:rPr lang="nl-NL" altLang="ja-JP" sz="1000" dirty="0" err="1"/>
              <a:t>construct_aa</a:t>
            </a:r>
            <a:endParaRPr lang="nl-NL" altLang="ja-JP" sz="1000" dirty="0"/>
          </a:p>
          <a:p>
            <a:r>
              <a:rPr lang="nl-NL" altLang="ja-JP" sz="1000" dirty="0"/>
              <a:t>    </a:t>
            </a:r>
            <a:r>
              <a:rPr lang="nl-NL" altLang="ja-JP" sz="1000" dirty="0" err="1"/>
              <a:t>aa</a:t>
            </a:r>
            <a:r>
              <a:rPr lang="nl-NL" altLang="ja-JP" sz="1000" dirty="0"/>
              <a:t>(:,:)=</a:t>
            </a:r>
            <a:r>
              <a:rPr lang="nl-NL" altLang="ja-JP" sz="1000" dirty="0" err="1"/>
              <a:t>ax</a:t>
            </a:r>
            <a:r>
              <a:rPr lang="nl-NL" altLang="ja-JP" sz="1000" dirty="0"/>
              <a:t>*</a:t>
            </a:r>
            <a:r>
              <a:rPr lang="nl-NL" altLang="ja-JP" sz="1000" dirty="0" err="1"/>
              <a:t>aa</a:t>
            </a:r>
            <a:r>
              <a:rPr lang="nl-NL" altLang="ja-JP" sz="1000" dirty="0"/>
              <a:t>(:,:)</a:t>
            </a:r>
          </a:p>
          <a:p>
            <a:r>
              <a:rPr lang="nl-NL" altLang="ja-JP" sz="1000" dirty="0"/>
              <a:t>    Va = </a:t>
            </a:r>
            <a:r>
              <a:rPr lang="nl-NL" altLang="ja-JP" sz="1000" dirty="0" err="1"/>
              <a:t>aa</a:t>
            </a:r>
            <a:r>
              <a:rPr lang="nl-NL" altLang="ja-JP" sz="1000" dirty="0"/>
              <a:t>(1,1)*</a:t>
            </a:r>
            <a:r>
              <a:rPr lang="nl-NL" altLang="ja-JP" sz="1000" dirty="0" err="1"/>
              <a:t>aa</a:t>
            </a:r>
            <a:r>
              <a:rPr lang="nl-NL" altLang="ja-JP" sz="1000" dirty="0"/>
              <a:t>(2,2)*</a:t>
            </a:r>
            <a:r>
              <a:rPr lang="nl-NL" altLang="ja-JP" sz="1000" dirty="0" err="1"/>
              <a:t>aa</a:t>
            </a:r>
            <a:r>
              <a:rPr lang="nl-NL" altLang="ja-JP" sz="1000" dirty="0"/>
              <a:t>(3,3)+</a:t>
            </a:r>
            <a:r>
              <a:rPr lang="nl-NL" altLang="ja-JP" sz="1000" dirty="0" err="1"/>
              <a:t>aa</a:t>
            </a:r>
            <a:r>
              <a:rPr lang="nl-NL" altLang="ja-JP" sz="1000" dirty="0"/>
              <a:t>(1,2)*</a:t>
            </a:r>
            <a:r>
              <a:rPr lang="nl-NL" altLang="ja-JP" sz="1000" dirty="0" err="1"/>
              <a:t>aa</a:t>
            </a:r>
            <a:r>
              <a:rPr lang="nl-NL" altLang="ja-JP" sz="1000" dirty="0"/>
              <a:t>(2,3)*</a:t>
            </a:r>
            <a:r>
              <a:rPr lang="nl-NL" altLang="ja-JP" sz="1000" dirty="0" err="1"/>
              <a:t>aa</a:t>
            </a:r>
            <a:r>
              <a:rPr lang="nl-NL" altLang="ja-JP" sz="1000" dirty="0"/>
              <a:t>(3,1) &amp;</a:t>
            </a:r>
          </a:p>
          <a:p>
            <a:r>
              <a:rPr lang="nl-NL" altLang="ja-JP" sz="1000" dirty="0"/>
              <a:t>       </a:t>
            </a:r>
            <a:r>
              <a:rPr lang="nl-NL" altLang="ja-JP" sz="1000" dirty="0" smtClean="0"/>
              <a:t>    +</a:t>
            </a:r>
            <a:r>
              <a:rPr lang="nl-NL" altLang="ja-JP" sz="1000" dirty="0" err="1"/>
              <a:t>aa</a:t>
            </a:r>
            <a:r>
              <a:rPr lang="nl-NL" altLang="ja-JP" sz="1000" dirty="0"/>
              <a:t>(1,3)*</a:t>
            </a:r>
            <a:r>
              <a:rPr lang="nl-NL" altLang="ja-JP" sz="1000" dirty="0" err="1"/>
              <a:t>aa</a:t>
            </a:r>
            <a:r>
              <a:rPr lang="nl-NL" altLang="ja-JP" sz="1000" dirty="0"/>
              <a:t>(2,1)*</a:t>
            </a:r>
            <a:r>
              <a:rPr lang="nl-NL" altLang="ja-JP" sz="1000" dirty="0" err="1"/>
              <a:t>aa</a:t>
            </a:r>
            <a:r>
              <a:rPr lang="nl-NL" altLang="ja-JP" sz="1000" dirty="0"/>
              <a:t>(3,2)-</a:t>
            </a:r>
            <a:r>
              <a:rPr lang="nl-NL" altLang="ja-JP" sz="1000" dirty="0" err="1"/>
              <a:t>aa</a:t>
            </a:r>
            <a:r>
              <a:rPr lang="nl-NL" altLang="ja-JP" sz="1000" dirty="0"/>
              <a:t>(1,3)*</a:t>
            </a:r>
            <a:r>
              <a:rPr lang="nl-NL" altLang="ja-JP" sz="1000" dirty="0" err="1"/>
              <a:t>aa</a:t>
            </a:r>
            <a:r>
              <a:rPr lang="nl-NL" altLang="ja-JP" sz="1000" dirty="0"/>
              <a:t>(2,2)*</a:t>
            </a:r>
            <a:r>
              <a:rPr lang="nl-NL" altLang="ja-JP" sz="1000" dirty="0" err="1"/>
              <a:t>aa</a:t>
            </a:r>
            <a:r>
              <a:rPr lang="nl-NL" altLang="ja-JP" sz="1000" dirty="0"/>
              <a:t>(3,1) &amp;</a:t>
            </a:r>
          </a:p>
          <a:p>
            <a:r>
              <a:rPr lang="nl-NL" altLang="ja-JP" sz="1000" dirty="0"/>
              <a:t>        </a:t>
            </a:r>
            <a:r>
              <a:rPr lang="nl-NL" altLang="ja-JP" sz="1000" dirty="0" smtClean="0"/>
              <a:t>    -</a:t>
            </a:r>
            <a:r>
              <a:rPr lang="nl-NL" altLang="ja-JP" sz="1000" dirty="0" err="1"/>
              <a:t>aa</a:t>
            </a:r>
            <a:r>
              <a:rPr lang="nl-NL" altLang="ja-JP" sz="1000" dirty="0"/>
              <a:t>(1,2)*</a:t>
            </a:r>
            <a:r>
              <a:rPr lang="nl-NL" altLang="ja-JP" sz="1000" dirty="0" err="1"/>
              <a:t>aa</a:t>
            </a:r>
            <a:r>
              <a:rPr lang="nl-NL" altLang="ja-JP" sz="1000" dirty="0"/>
              <a:t>(2,1)*</a:t>
            </a:r>
            <a:r>
              <a:rPr lang="nl-NL" altLang="ja-JP" sz="1000" dirty="0" err="1"/>
              <a:t>aa</a:t>
            </a:r>
            <a:r>
              <a:rPr lang="nl-NL" altLang="ja-JP" sz="1000" dirty="0"/>
              <a:t>(3,3)-</a:t>
            </a:r>
            <a:r>
              <a:rPr lang="nl-NL" altLang="ja-JP" sz="1000" dirty="0" err="1"/>
              <a:t>aa</a:t>
            </a:r>
            <a:r>
              <a:rPr lang="nl-NL" altLang="ja-JP" sz="1000" dirty="0"/>
              <a:t>(1,1)*</a:t>
            </a:r>
            <a:r>
              <a:rPr lang="nl-NL" altLang="ja-JP" sz="1000" dirty="0" err="1"/>
              <a:t>aa</a:t>
            </a:r>
            <a:r>
              <a:rPr lang="nl-NL" altLang="ja-JP" sz="1000" dirty="0"/>
              <a:t>(2,3)*</a:t>
            </a:r>
            <a:r>
              <a:rPr lang="nl-NL" altLang="ja-JP" sz="1000" dirty="0" err="1"/>
              <a:t>aa</a:t>
            </a:r>
            <a:r>
              <a:rPr lang="nl-NL" altLang="ja-JP" sz="1000" dirty="0"/>
              <a:t>(3,2)</a:t>
            </a:r>
          </a:p>
          <a:p>
            <a:r>
              <a:rPr lang="nl-NL" altLang="ja-JP" sz="1000" dirty="0"/>
              <a:t>  END SUBROUTINE </a:t>
            </a:r>
            <a:r>
              <a:rPr lang="nl-NL" altLang="ja-JP" sz="1000" dirty="0" err="1"/>
              <a:t>construct_aa</a:t>
            </a:r>
            <a:endParaRPr lang="nl-NL" altLang="ja-JP" sz="1000" dirty="0"/>
          </a:p>
          <a:p>
            <a:endParaRPr lang="nl-NL" altLang="ja-JP" sz="1000" dirty="0"/>
          </a:p>
          <a:p>
            <a:r>
              <a:rPr lang="nl-NL" altLang="ja-JP" sz="1000" dirty="0"/>
              <a:t>END MODULE </a:t>
            </a:r>
            <a:r>
              <a:rPr lang="nl-NL" altLang="ja-JP" sz="1000" dirty="0" err="1"/>
              <a:t>aa_module</a:t>
            </a:r>
            <a:endParaRPr lang="nl-NL" altLang="ja-JP" sz="1000" dirty="0"/>
          </a:p>
        </p:txBody>
      </p:sp>
      <p:sp>
        <p:nvSpPr>
          <p:cNvPr id="2" name="正方形/長方形 1"/>
          <p:cNvSpPr/>
          <p:nvPr/>
        </p:nvSpPr>
        <p:spPr>
          <a:xfrm>
            <a:off x="5418666" y="1100821"/>
            <a:ext cx="2345267" cy="178510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1000" dirty="0"/>
              <a:t>PROGRAM test</a:t>
            </a:r>
          </a:p>
          <a:p>
            <a:endParaRPr lang="en-US" altLang="ja-JP" sz="1000" dirty="0"/>
          </a:p>
          <a:p>
            <a:r>
              <a:rPr lang="en-US" altLang="ja-JP" sz="1000" dirty="0"/>
              <a:t>  use </a:t>
            </a:r>
            <a:r>
              <a:rPr lang="en-US" altLang="ja-JP" sz="1000" dirty="0" err="1"/>
              <a:t>aa_module</a:t>
            </a:r>
            <a:endParaRPr lang="en-US" altLang="ja-JP" sz="1000" dirty="0"/>
          </a:p>
          <a:p>
            <a:endParaRPr lang="en-US" altLang="ja-JP" sz="1000" dirty="0"/>
          </a:p>
          <a:p>
            <a:r>
              <a:rPr lang="en-US" altLang="ja-JP" sz="1000" dirty="0"/>
              <a:t>  implicit none</a:t>
            </a:r>
          </a:p>
          <a:p>
            <a:endParaRPr lang="en-US" altLang="ja-JP" sz="1000" dirty="0"/>
          </a:p>
          <a:p>
            <a:r>
              <a:rPr lang="en-US" altLang="ja-JP" sz="1000" dirty="0"/>
              <a:t>  write(*,*) "ax=",ax</a:t>
            </a:r>
          </a:p>
          <a:p>
            <a:endParaRPr lang="en-US" altLang="ja-JP" sz="1000" dirty="0"/>
          </a:p>
          <a:p>
            <a:r>
              <a:rPr lang="en-US" altLang="ja-JP" sz="1000" dirty="0"/>
              <a:t>  call </a:t>
            </a:r>
            <a:r>
              <a:rPr lang="en-US" altLang="ja-JP" sz="1000" dirty="0" err="1"/>
              <a:t>construct_aa</a:t>
            </a:r>
            <a:endParaRPr lang="en-US" altLang="ja-JP" sz="1000" dirty="0"/>
          </a:p>
          <a:p>
            <a:endParaRPr lang="en-US" altLang="ja-JP" sz="1000" dirty="0"/>
          </a:p>
          <a:p>
            <a:r>
              <a:rPr lang="en-US" altLang="ja-JP" sz="1000" dirty="0"/>
              <a:t>END PROGRAM test</a:t>
            </a:r>
          </a:p>
        </p:txBody>
      </p:sp>
      <p:sp>
        <p:nvSpPr>
          <p:cNvPr id="3" name="正方形/長方形 2"/>
          <p:cNvSpPr/>
          <p:nvPr/>
        </p:nvSpPr>
        <p:spPr>
          <a:xfrm>
            <a:off x="5418666" y="3544670"/>
            <a:ext cx="2345267" cy="55399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nl-NL" altLang="ja-JP" sz="1000" dirty="0" smtClean="0"/>
              <a:t>&gt; mpif90  aa_module</a:t>
            </a:r>
            <a:r>
              <a:rPr lang="nl-NL" altLang="ja-JP" sz="1000" dirty="0"/>
              <a:t>.f90 </a:t>
            </a:r>
            <a:r>
              <a:rPr lang="nl-NL" altLang="ja-JP" sz="1000" dirty="0" smtClean="0"/>
              <a:t> test</a:t>
            </a:r>
            <a:r>
              <a:rPr lang="nl-NL" altLang="ja-JP" sz="1000" dirty="0"/>
              <a:t>.f90 </a:t>
            </a:r>
          </a:p>
          <a:p>
            <a:r>
              <a:rPr lang="nl-NL" altLang="ja-JP" sz="1000" dirty="0"/>
              <a:t>&gt;</a:t>
            </a:r>
            <a:r>
              <a:rPr lang="nl-NL" altLang="ja-JP" sz="1000" dirty="0" smtClean="0"/>
              <a:t> </a:t>
            </a:r>
            <a:r>
              <a:rPr lang="nl-NL" altLang="ja-JP" sz="1000" dirty="0"/>
              <a:t>./</a:t>
            </a:r>
            <a:r>
              <a:rPr lang="nl-NL" altLang="ja-JP" sz="1000" dirty="0" err="1"/>
              <a:t>a.out</a:t>
            </a:r>
            <a:r>
              <a:rPr lang="nl-NL" altLang="ja-JP" sz="1000" dirty="0"/>
              <a:t> </a:t>
            </a:r>
          </a:p>
          <a:p>
            <a:r>
              <a:rPr lang="nl-NL" altLang="ja-JP" sz="1000" dirty="0"/>
              <a:t> </a:t>
            </a:r>
            <a:r>
              <a:rPr lang="nl-NL" altLang="ja-JP" sz="1000" dirty="0" err="1"/>
              <a:t>ax</a:t>
            </a:r>
            <a:r>
              <a:rPr lang="nl-NL" altLang="ja-JP" sz="1000" dirty="0"/>
              <a:t>=  0.000000000000000E+000</a:t>
            </a: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5418666" y="3236893"/>
            <a:ext cx="17022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400" dirty="0" smtClean="0">
                <a:solidFill>
                  <a:srgbClr val="0000FF"/>
                </a:solidFill>
              </a:rPr>
              <a:t>Compile &amp; Execution</a:t>
            </a:r>
            <a:endParaRPr kumimoji="1" lang="ja-JP" altLang="en-US" sz="1400" dirty="0">
              <a:solidFill>
                <a:srgbClr val="0000FF"/>
              </a:solidFill>
            </a:endParaRP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5418666" y="722293"/>
            <a:ext cx="8899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400" dirty="0" smtClean="0">
                <a:solidFill>
                  <a:srgbClr val="0000FF"/>
                </a:solidFill>
              </a:rPr>
              <a:t>Test code</a:t>
            </a:r>
            <a:endParaRPr kumimoji="1" lang="ja-JP" altLang="en-US" sz="1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724487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/>
        </p:nvSpPr>
        <p:spPr>
          <a:xfrm>
            <a:off x="245532" y="397898"/>
            <a:ext cx="4572000" cy="624786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>
            <a:spAutoFit/>
          </a:bodyPr>
          <a:lstStyle/>
          <a:p>
            <a:r>
              <a:rPr lang="nl-NL" altLang="ja-JP" sz="1000" dirty="0"/>
              <a:t>MODULE </a:t>
            </a:r>
            <a:r>
              <a:rPr lang="nl-NL" altLang="ja-JP" sz="1000" dirty="0" err="1"/>
              <a:t>aa_module</a:t>
            </a:r>
            <a:endParaRPr lang="nl-NL" altLang="ja-JP" sz="1000" dirty="0"/>
          </a:p>
          <a:p>
            <a:endParaRPr lang="nl-NL" altLang="ja-JP" sz="1000" dirty="0"/>
          </a:p>
          <a:p>
            <a:r>
              <a:rPr lang="nl-NL" altLang="ja-JP" sz="1000" dirty="0"/>
              <a:t>  </a:t>
            </a:r>
            <a:r>
              <a:rPr lang="nl-NL" altLang="ja-JP" sz="1000" dirty="0" err="1"/>
              <a:t>implicit</a:t>
            </a:r>
            <a:r>
              <a:rPr lang="nl-NL" altLang="ja-JP" sz="1000" dirty="0"/>
              <a:t> none</a:t>
            </a:r>
          </a:p>
          <a:p>
            <a:endParaRPr lang="nl-NL" altLang="ja-JP" sz="1000" dirty="0"/>
          </a:p>
          <a:p>
            <a:r>
              <a:rPr lang="nl-NL" altLang="ja-JP" sz="1000" dirty="0"/>
              <a:t>  PRIVATE</a:t>
            </a:r>
          </a:p>
          <a:p>
            <a:r>
              <a:rPr lang="nl-NL" altLang="ja-JP" sz="1000" dirty="0" smtClean="0"/>
              <a:t>!  </a:t>
            </a:r>
            <a:r>
              <a:rPr lang="nl-NL" altLang="ja-JP" sz="1000" dirty="0"/>
              <a:t>PUBLIC :: </a:t>
            </a:r>
            <a:r>
              <a:rPr lang="nl-NL" altLang="ja-JP" sz="1000" dirty="0" err="1"/>
              <a:t>ax</a:t>
            </a:r>
            <a:r>
              <a:rPr lang="nl-NL" altLang="ja-JP" sz="1000" dirty="0" smtClean="0"/>
              <a:t>, </a:t>
            </a:r>
            <a:r>
              <a:rPr lang="nl-NL" altLang="ja-JP" sz="1000" dirty="0" err="1" smtClean="0"/>
              <a:t>aa</a:t>
            </a:r>
            <a:r>
              <a:rPr lang="nl-NL" altLang="ja-JP" sz="1000" dirty="0" smtClean="0"/>
              <a:t>, Va, </a:t>
            </a:r>
            <a:r>
              <a:rPr lang="nl-NL" altLang="ja-JP" sz="1000" dirty="0" err="1" smtClean="0"/>
              <a:t>read_aa</a:t>
            </a:r>
            <a:r>
              <a:rPr lang="nl-NL" altLang="ja-JP" sz="1000" dirty="0" smtClean="0"/>
              <a:t>, </a:t>
            </a:r>
            <a:r>
              <a:rPr lang="nl-NL" altLang="ja-JP" sz="1000" dirty="0" err="1" smtClean="0"/>
              <a:t>send_aa</a:t>
            </a:r>
            <a:r>
              <a:rPr lang="nl-NL" altLang="ja-JP" sz="1000" dirty="0" smtClean="0"/>
              <a:t>, </a:t>
            </a:r>
            <a:r>
              <a:rPr lang="nl-NL" altLang="ja-JP" sz="1000" dirty="0" err="1" smtClean="0"/>
              <a:t>construct_aa</a:t>
            </a:r>
            <a:endParaRPr lang="nl-NL" altLang="ja-JP" sz="1000" dirty="0"/>
          </a:p>
          <a:p>
            <a:endParaRPr lang="nl-NL" altLang="ja-JP" sz="1000" dirty="0"/>
          </a:p>
          <a:p>
            <a:r>
              <a:rPr lang="nl-NL" altLang="ja-JP" sz="1000" dirty="0"/>
              <a:t>  real(8) :: </a:t>
            </a:r>
            <a:r>
              <a:rPr lang="nl-NL" altLang="ja-JP" sz="1000" dirty="0" err="1"/>
              <a:t>ax</a:t>
            </a:r>
            <a:r>
              <a:rPr lang="nl-NL" altLang="ja-JP" sz="1000" dirty="0" smtClean="0"/>
              <a:t>, Va</a:t>
            </a:r>
            <a:endParaRPr lang="nl-NL" altLang="ja-JP" sz="1000" dirty="0"/>
          </a:p>
          <a:p>
            <a:r>
              <a:rPr lang="nl-NL" altLang="ja-JP" sz="1000" dirty="0"/>
              <a:t>  real(8) :: </a:t>
            </a:r>
            <a:r>
              <a:rPr lang="nl-NL" altLang="ja-JP" sz="1000" dirty="0" err="1"/>
              <a:t>aa</a:t>
            </a:r>
            <a:r>
              <a:rPr lang="nl-NL" altLang="ja-JP" sz="1000" dirty="0"/>
              <a:t>(</a:t>
            </a:r>
            <a:r>
              <a:rPr lang="nl-NL" altLang="ja-JP" sz="1000" dirty="0" smtClean="0"/>
              <a:t>3,3)</a:t>
            </a:r>
            <a:endParaRPr lang="nl-NL" altLang="ja-JP" sz="1000" dirty="0"/>
          </a:p>
          <a:p>
            <a:endParaRPr lang="nl-NL" altLang="ja-JP" sz="1000" dirty="0"/>
          </a:p>
          <a:p>
            <a:r>
              <a:rPr lang="nl-NL" altLang="ja-JP" sz="1000" dirty="0"/>
              <a:t>CONTAINS</a:t>
            </a:r>
          </a:p>
          <a:p>
            <a:endParaRPr lang="nl-NL" altLang="ja-JP" sz="1000" dirty="0"/>
          </a:p>
          <a:p>
            <a:r>
              <a:rPr lang="nl-NL" altLang="ja-JP" sz="1000" dirty="0"/>
              <a:t>  SUBROUTINE </a:t>
            </a:r>
            <a:r>
              <a:rPr lang="nl-NL" altLang="ja-JP" sz="1000" dirty="0" err="1"/>
              <a:t>read_aa</a:t>
            </a:r>
            <a:r>
              <a:rPr lang="nl-NL" altLang="ja-JP" sz="1000" dirty="0"/>
              <a:t>(unit)</a:t>
            </a:r>
          </a:p>
          <a:p>
            <a:r>
              <a:rPr lang="nl-NL" altLang="ja-JP" sz="1000" dirty="0"/>
              <a:t>    </a:t>
            </a:r>
            <a:r>
              <a:rPr lang="nl-NL" altLang="ja-JP" sz="1000" dirty="0" err="1"/>
              <a:t>integer,intent</a:t>
            </a:r>
            <a:r>
              <a:rPr lang="nl-NL" altLang="ja-JP" sz="1000" dirty="0"/>
              <a:t>(IN) :: unit</a:t>
            </a:r>
          </a:p>
          <a:p>
            <a:r>
              <a:rPr lang="nl-NL" altLang="ja-JP" sz="1000" dirty="0"/>
              <a:t>    </a:t>
            </a:r>
            <a:r>
              <a:rPr lang="nl-NL" altLang="ja-JP" sz="1000" dirty="0" err="1"/>
              <a:t>read</a:t>
            </a:r>
            <a:r>
              <a:rPr lang="nl-NL" altLang="ja-JP" sz="1000" dirty="0"/>
              <a:t>(unit,*) </a:t>
            </a:r>
            <a:r>
              <a:rPr lang="nl-NL" altLang="ja-JP" sz="1000" dirty="0" err="1"/>
              <a:t>ax</a:t>
            </a:r>
            <a:endParaRPr lang="nl-NL" altLang="ja-JP" sz="1000" dirty="0"/>
          </a:p>
          <a:p>
            <a:r>
              <a:rPr lang="nl-NL" altLang="ja-JP" sz="1000" dirty="0"/>
              <a:t>    </a:t>
            </a:r>
            <a:r>
              <a:rPr lang="nl-NL" altLang="ja-JP" sz="1000" dirty="0" err="1"/>
              <a:t>read</a:t>
            </a:r>
            <a:r>
              <a:rPr lang="nl-NL" altLang="ja-JP" sz="1000" dirty="0"/>
              <a:t>(unit,*) </a:t>
            </a:r>
            <a:r>
              <a:rPr lang="nl-NL" altLang="ja-JP" sz="1000" dirty="0" err="1"/>
              <a:t>aa</a:t>
            </a:r>
            <a:r>
              <a:rPr lang="nl-NL" altLang="ja-JP" sz="1000" dirty="0"/>
              <a:t>(1:3,1)</a:t>
            </a:r>
          </a:p>
          <a:p>
            <a:r>
              <a:rPr lang="nl-NL" altLang="ja-JP" sz="1000" dirty="0"/>
              <a:t>    </a:t>
            </a:r>
            <a:r>
              <a:rPr lang="nl-NL" altLang="ja-JP" sz="1000" dirty="0" err="1"/>
              <a:t>read</a:t>
            </a:r>
            <a:r>
              <a:rPr lang="nl-NL" altLang="ja-JP" sz="1000" dirty="0"/>
              <a:t>(unit,*) </a:t>
            </a:r>
            <a:r>
              <a:rPr lang="nl-NL" altLang="ja-JP" sz="1000" dirty="0" err="1"/>
              <a:t>aa</a:t>
            </a:r>
            <a:r>
              <a:rPr lang="nl-NL" altLang="ja-JP" sz="1000" dirty="0"/>
              <a:t>(1:3,2)</a:t>
            </a:r>
          </a:p>
          <a:p>
            <a:r>
              <a:rPr lang="nl-NL" altLang="ja-JP" sz="1000" dirty="0"/>
              <a:t>    </a:t>
            </a:r>
            <a:r>
              <a:rPr lang="nl-NL" altLang="ja-JP" sz="1000" dirty="0" err="1"/>
              <a:t>read</a:t>
            </a:r>
            <a:r>
              <a:rPr lang="nl-NL" altLang="ja-JP" sz="1000" dirty="0"/>
              <a:t>(unit,*) </a:t>
            </a:r>
            <a:r>
              <a:rPr lang="nl-NL" altLang="ja-JP" sz="1000" dirty="0" err="1"/>
              <a:t>aa</a:t>
            </a:r>
            <a:r>
              <a:rPr lang="nl-NL" altLang="ja-JP" sz="1000" dirty="0"/>
              <a:t>(1:3,3)</a:t>
            </a:r>
          </a:p>
          <a:p>
            <a:r>
              <a:rPr lang="nl-NL" altLang="ja-JP" sz="1000" dirty="0"/>
              <a:t>    </a:t>
            </a:r>
            <a:r>
              <a:rPr lang="nl-NL" altLang="ja-JP" sz="1000" dirty="0" err="1"/>
              <a:t>write</a:t>
            </a:r>
            <a:r>
              <a:rPr lang="nl-NL" altLang="ja-JP" sz="1000" dirty="0"/>
              <a:t>(*,*) "</a:t>
            </a:r>
            <a:r>
              <a:rPr lang="nl-NL" altLang="ja-JP" sz="1000" dirty="0" err="1"/>
              <a:t>ax</a:t>
            </a:r>
            <a:r>
              <a:rPr lang="nl-NL" altLang="ja-JP" sz="1000" dirty="0"/>
              <a:t>=",</a:t>
            </a:r>
            <a:r>
              <a:rPr lang="nl-NL" altLang="ja-JP" sz="1000" dirty="0" err="1"/>
              <a:t>ax</a:t>
            </a:r>
            <a:endParaRPr lang="nl-NL" altLang="ja-JP" sz="1000" dirty="0"/>
          </a:p>
          <a:p>
            <a:r>
              <a:rPr lang="nl-NL" altLang="ja-JP" sz="1000" dirty="0"/>
              <a:t>    </a:t>
            </a:r>
            <a:r>
              <a:rPr lang="nl-NL" altLang="ja-JP" sz="1000" dirty="0" err="1"/>
              <a:t>write</a:t>
            </a:r>
            <a:r>
              <a:rPr lang="nl-NL" altLang="ja-JP" sz="1000" dirty="0"/>
              <a:t>(*,'(1x,"aa(1:3,1)=",3F20.15)') </a:t>
            </a:r>
            <a:r>
              <a:rPr lang="nl-NL" altLang="ja-JP" sz="1000" dirty="0" err="1"/>
              <a:t>aa</a:t>
            </a:r>
            <a:r>
              <a:rPr lang="nl-NL" altLang="ja-JP" sz="1000" dirty="0"/>
              <a:t>(:,1)</a:t>
            </a:r>
          </a:p>
          <a:p>
            <a:r>
              <a:rPr lang="nl-NL" altLang="ja-JP" sz="1000" dirty="0"/>
              <a:t>    </a:t>
            </a:r>
            <a:r>
              <a:rPr lang="nl-NL" altLang="ja-JP" sz="1000" dirty="0" err="1"/>
              <a:t>write</a:t>
            </a:r>
            <a:r>
              <a:rPr lang="nl-NL" altLang="ja-JP" sz="1000" dirty="0"/>
              <a:t>(*,'(1x,"aa(1:3,2)=",3F20.15)') </a:t>
            </a:r>
            <a:r>
              <a:rPr lang="nl-NL" altLang="ja-JP" sz="1000" dirty="0" err="1"/>
              <a:t>aa</a:t>
            </a:r>
            <a:r>
              <a:rPr lang="nl-NL" altLang="ja-JP" sz="1000" dirty="0"/>
              <a:t>(:,2)</a:t>
            </a:r>
          </a:p>
          <a:p>
            <a:r>
              <a:rPr lang="nl-NL" altLang="ja-JP" sz="1000" dirty="0"/>
              <a:t>    </a:t>
            </a:r>
            <a:r>
              <a:rPr lang="nl-NL" altLang="ja-JP" sz="1000" dirty="0" err="1"/>
              <a:t>write</a:t>
            </a:r>
            <a:r>
              <a:rPr lang="nl-NL" altLang="ja-JP" sz="1000" dirty="0"/>
              <a:t>(*,'(1x,"aa(1:3,3)=",3F20.15)') </a:t>
            </a:r>
            <a:r>
              <a:rPr lang="nl-NL" altLang="ja-JP" sz="1000" dirty="0" err="1"/>
              <a:t>aa</a:t>
            </a:r>
            <a:r>
              <a:rPr lang="nl-NL" altLang="ja-JP" sz="1000" dirty="0"/>
              <a:t>(:,3)</a:t>
            </a:r>
          </a:p>
          <a:p>
            <a:r>
              <a:rPr lang="nl-NL" altLang="ja-JP" sz="1000" dirty="0"/>
              <a:t>  END SUBROUTINE </a:t>
            </a:r>
            <a:r>
              <a:rPr lang="nl-NL" altLang="ja-JP" sz="1000" dirty="0" err="1"/>
              <a:t>read_aa</a:t>
            </a:r>
            <a:endParaRPr lang="nl-NL" altLang="ja-JP" sz="1000" dirty="0"/>
          </a:p>
          <a:p>
            <a:endParaRPr lang="nl-NL" altLang="ja-JP" sz="1000" dirty="0"/>
          </a:p>
          <a:p>
            <a:r>
              <a:rPr lang="nl-NL" altLang="ja-JP" sz="1000" dirty="0"/>
              <a:t>  SUBROUTINE </a:t>
            </a:r>
            <a:r>
              <a:rPr lang="nl-NL" altLang="ja-JP" sz="1000" dirty="0" err="1"/>
              <a:t>send_aa</a:t>
            </a:r>
            <a:r>
              <a:rPr lang="nl-NL" altLang="ja-JP" sz="1000" dirty="0"/>
              <a:t>(rank)</a:t>
            </a:r>
          </a:p>
          <a:p>
            <a:r>
              <a:rPr lang="nl-NL" altLang="ja-JP" sz="1000" dirty="0"/>
              <a:t>    </a:t>
            </a:r>
            <a:r>
              <a:rPr lang="nl-NL" altLang="ja-JP" sz="1000" dirty="0" err="1"/>
              <a:t>integer,intent</a:t>
            </a:r>
            <a:r>
              <a:rPr lang="nl-NL" altLang="ja-JP" sz="1000" dirty="0"/>
              <a:t>(IN) :: rank</a:t>
            </a:r>
          </a:p>
          <a:p>
            <a:r>
              <a:rPr lang="nl-NL" altLang="ja-JP" sz="1000" dirty="0"/>
              <a:t>    integer :: </a:t>
            </a:r>
            <a:r>
              <a:rPr lang="nl-NL" altLang="ja-JP" sz="1000" dirty="0" err="1"/>
              <a:t>ierr</a:t>
            </a:r>
            <a:endParaRPr lang="nl-NL" altLang="ja-JP" sz="1000" dirty="0"/>
          </a:p>
          <a:p>
            <a:r>
              <a:rPr lang="nl-NL" altLang="ja-JP" sz="1000" dirty="0"/>
              <a:t>    </a:t>
            </a:r>
            <a:r>
              <a:rPr lang="nl-NL" altLang="ja-JP" sz="1000" dirty="0" err="1"/>
              <a:t>include</a:t>
            </a:r>
            <a:r>
              <a:rPr lang="nl-NL" altLang="ja-JP" sz="1000" dirty="0"/>
              <a:t> '</a:t>
            </a:r>
            <a:r>
              <a:rPr lang="nl-NL" altLang="ja-JP" sz="1000" dirty="0" err="1"/>
              <a:t>mpif.h</a:t>
            </a:r>
            <a:r>
              <a:rPr lang="nl-NL" altLang="ja-JP" sz="1000" dirty="0"/>
              <a:t>'</a:t>
            </a:r>
          </a:p>
          <a:p>
            <a:r>
              <a:rPr lang="nl-NL" altLang="ja-JP" sz="1000" dirty="0"/>
              <a:t>    call </a:t>
            </a:r>
            <a:r>
              <a:rPr lang="nl-NL" altLang="ja-JP" sz="1000" dirty="0" err="1"/>
              <a:t>mpi_bcast</a:t>
            </a:r>
            <a:r>
              <a:rPr lang="nl-NL" altLang="ja-JP" sz="1000" dirty="0"/>
              <a:t>(ax,1,MPI_REAL8,rank,MPI_COMM_WORLD,ierr)</a:t>
            </a:r>
          </a:p>
          <a:p>
            <a:r>
              <a:rPr lang="nl-NL" altLang="ja-JP" sz="1000" dirty="0"/>
              <a:t>    call </a:t>
            </a:r>
            <a:r>
              <a:rPr lang="nl-NL" altLang="ja-JP" sz="1000" dirty="0" err="1"/>
              <a:t>mpi_bcast</a:t>
            </a:r>
            <a:r>
              <a:rPr lang="nl-NL" altLang="ja-JP" sz="1000" dirty="0"/>
              <a:t>(aa,9,MPI_REAL8,rank,MPI_COMM_WORLD,ierr)</a:t>
            </a:r>
          </a:p>
          <a:p>
            <a:r>
              <a:rPr lang="nl-NL" altLang="ja-JP" sz="1000" dirty="0"/>
              <a:t>  END SUBROUTINE </a:t>
            </a:r>
            <a:r>
              <a:rPr lang="nl-NL" altLang="ja-JP" sz="1000" dirty="0" err="1"/>
              <a:t>send_aa</a:t>
            </a:r>
            <a:endParaRPr lang="nl-NL" altLang="ja-JP" sz="1000" dirty="0"/>
          </a:p>
          <a:p>
            <a:endParaRPr lang="nl-NL" altLang="ja-JP" sz="1000" dirty="0"/>
          </a:p>
          <a:p>
            <a:r>
              <a:rPr lang="nl-NL" altLang="ja-JP" sz="1000" dirty="0"/>
              <a:t>  SUBROUTINE </a:t>
            </a:r>
            <a:r>
              <a:rPr lang="nl-NL" altLang="ja-JP" sz="1000" dirty="0" err="1"/>
              <a:t>construct_aa</a:t>
            </a:r>
            <a:endParaRPr lang="nl-NL" altLang="ja-JP" sz="1000" dirty="0"/>
          </a:p>
          <a:p>
            <a:r>
              <a:rPr lang="nl-NL" altLang="ja-JP" sz="1000" dirty="0"/>
              <a:t>    </a:t>
            </a:r>
            <a:r>
              <a:rPr lang="nl-NL" altLang="ja-JP" sz="1000" dirty="0" err="1"/>
              <a:t>aa</a:t>
            </a:r>
            <a:r>
              <a:rPr lang="nl-NL" altLang="ja-JP" sz="1000" dirty="0"/>
              <a:t>(:,:)=</a:t>
            </a:r>
            <a:r>
              <a:rPr lang="nl-NL" altLang="ja-JP" sz="1000" dirty="0" err="1"/>
              <a:t>ax</a:t>
            </a:r>
            <a:r>
              <a:rPr lang="nl-NL" altLang="ja-JP" sz="1000" dirty="0"/>
              <a:t>*</a:t>
            </a:r>
            <a:r>
              <a:rPr lang="nl-NL" altLang="ja-JP" sz="1000" dirty="0" err="1"/>
              <a:t>aa</a:t>
            </a:r>
            <a:r>
              <a:rPr lang="nl-NL" altLang="ja-JP" sz="1000" dirty="0"/>
              <a:t>(:,:)</a:t>
            </a:r>
          </a:p>
          <a:p>
            <a:r>
              <a:rPr lang="nl-NL" altLang="ja-JP" sz="1000" dirty="0"/>
              <a:t>    Va = </a:t>
            </a:r>
            <a:r>
              <a:rPr lang="nl-NL" altLang="ja-JP" sz="1000" dirty="0" err="1"/>
              <a:t>aa</a:t>
            </a:r>
            <a:r>
              <a:rPr lang="nl-NL" altLang="ja-JP" sz="1000" dirty="0"/>
              <a:t>(1,1)*</a:t>
            </a:r>
            <a:r>
              <a:rPr lang="nl-NL" altLang="ja-JP" sz="1000" dirty="0" err="1"/>
              <a:t>aa</a:t>
            </a:r>
            <a:r>
              <a:rPr lang="nl-NL" altLang="ja-JP" sz="1000" dirty="0"/>
              <a:t>(2,2)*</a:t>
            </a:r>
            <a:r>
              <a:rPr lang="nl-NL" altLang="ja-JP" sz="1000" dirty="0" err="1"/>
              <a:t>aa</a:t>
            </a:r>
            <a:r>
              <a:rPr lang="nl-NL" altLang="ja-JP" sz="1000" dirty="0"/>
              <a:t>(3,3)+</a:t>
            </a:r>
            <a:r>
              <a:rPr lang="nl-NL" altLang="ja-JP" sz="1000" dirty="0" err="1"/>
              <a:t>aa</a:t>
            </a:r>
            <a:r>
              <a:rPr lang="nl-NL" altLang="ja-JP" sz="1000" dirty="0"/>
              <a:t>(1,2)*</a:t>
            </a:r>
            <a:r>
              <a:rPr lang="nl-NL" altLang="ja-JP" sz="1000" dirty="0" err="1"/>
              <a:t>aa</a:t>
            </a:r>
            <a:r>
              <a:rPr lang="nl-NL" altLang="ja-JP" sz="1000" dirty="0"/>
              <a:t>(2,3)*</a:t>
            </a:r>
            <a:r>
              <a:rPr lang="nl-NL" altLang="ja-JP" sz="1000" dirty="0" err="1"/>
              <a:t>aa</a:t>
            </a:r>
            <a:r>
              <a:rPr lang="nl-NL" altLang="ja-JP" sz="1000" dirty="0"/>
              <a:t>(3,1) &amp;</a:t>
            </a:r>
          </a:p>
          <a:p>
            <a:r>
              <a:rPr lang="nl-NL" altLang="ja-JP" sz="1000" dirty="0"/>
              <a:t>       </a:t>
            </a:r>
            <a:r>
              <a:rPr lang="nl-NL" altLang="ja-JP" sz="1000" dirty="0" smtClean="0"/>
              <a:t>    +</a:t>
            </a:r>
            <a:r>
              <a:rPr lang="nl-NL" altLang="ja-JP" sz="1000" dirty="0" err="1"/>
              <a:t>aa</a:t>
            </a:r>
            <a:r>
              <a:rPr lang="nl-NL" altLang="ja-JP" sz="1000" dirty="0"/>
              <a:t>(1,3)*</a:t>
            </a:r>
            <a:r>
              <a:rPr lang="nl-NL" altLang="ja-JP" sz="1000" dirty="0" err="1"/>
              <a:t>aa</a:t>
            </a:r>
            <a:r>
              <a:rPr lang="nl-NL" altLang="ja-JP" sz="1000" dirty="0"/>
              <a:t>(2,1)*</a:t>
            </a:r>
            <a:r>
              <a:rPr lang="nl-NL" altLang="ja-JP" sz="1000" dirty="0" err="1"/>
              <a:t>aa</a:t>
            </a:r>
            <a:r>
              <a:rPr lang="nl-NL" altLang="ja-JP" sz="1000" dirty="0"/>
              <a:t>(3,2)-</a:t>
            </a:r>
            <a:r>
              <a:rPr lang="nl-NL" altLang="ja-JP" sz="1000" dirty="0" err="1"/>
              <a:t>aa</a:t>
            </a:r>
            <a:r>
              <a:rPr lang="nl-NL" altLang="ja-JP" sz="1000" dirty="0"/>
              <a:t>(1,3)*</a:t>
            </a:r>
            <a:r>
              <a:rPr lang="nl-NL" altLang="ja-JP" sz="1000" dirty="0" err="1"/>
              <a:t>aa</a:t>
            </a:r>
            <a:r>
              <a:rPr lang="nl-NL" altLang="ja-JP" sz="1000" dirty="0"/>
              <a:t>(2,2)*</a:t>
            </a:r>
            <a:r>
              <a:rPr lang="nl-NL" altLang="ja-JP" sz="1000" dirty="0" err="1"/>
              <a:t>aa</a:t>
            </a:r>
            <a:r>
              <a:rPr lang="nl-NL" altLang="ja-JP" sz="1000" dirty="0"/>
              <a:t>(3,1) &amp;</a:t>
            </a:r>
          </a:p>
          <a:p>
            <a:r>
              <a:rPr lang="nl-NL" altLang="ja-JP" sz="1000" dirty="0"/>
              <a:t>        </a:t>
            </a:r>
            <a:r>
              <a:rPr lang="nl-NL" altLang="ja-JP" sz="1000" dirty="0" smtClean="0"/>
              <a:t>    -</a:t>
            </a:r>
            <a:r>
              <a:rPr lang="nl-NL" altLang="ja-JP" sz="1000" dirty="0" err="1"/>
              <a:t>aa</a:t>
            </a:r>
            <a:r>
              <a:rPr lang="nl-NL" altLang="ja-JP" sz="1000" dirty="0"/>
              <a:t>(1,2)*</a:t>
            </a:r>
            <a:r>
              <a:rPr lang="nl-NL" altLang="ja-JP" sz="1000" dirty="0" err="1"/>
              <a:t>aa</a:t>
            </a:r>
            <a:r>
              <a:rPr lang="nl-NL" altLang="ja-JP" sz="1000" dirty="0"/>
              <a:t>(2,1)*</a:t>
            </a:r>
            <a:r>
              <a:rPr lang="nl-NL" altLang="ja-JP" sz="1000" dirty="0" err="1"/>
              <a:t>aa</a:t>
            </a:r>
            <a:r>
              <a:rPr lang="nl-NL" altLang="ja-JP" sz="1000" dirty="0"/>
              <a:t>(3,3)-</a:t>
            </a:r>
            <a:r>
              <a:rPr lang="nl-NL" altLang="ja-JP" sz="1000" dirty="0" err="1"/>
              <a:t>aa</a:t>
            </a:r>
            <a:r>
              <a:rPr lang="nl-NL" altLang="ja-JP" sz="1000" dirty="0"/>
              <a:t>(1,1)*</a:t>
            </a:r>
            <a:r>
              <a:rPr lang="nl-NL" altLang="ja-JP" sz="1000" dirty="0" err="1"/>
              <a:t>aa</a:t>
            </a:r>
            <a:r>
              <a:rPr lang="nl-NL" altLang="ja-JP" sz="1000" dirty="0"/>
              <a:t>(2,3)*</a:t>
            </a:r>
            <a:r>
              <a:rPr lang="nl-NL" altLang="ja-JP" sz="1000" dirty="0" err="1"/>
              <a:t>aa</a:t>
            </a:r>
            <a:r>
              <a:rPr lang="nl-NL" altLang="ja-JP" sz="1000" dirty="0"/>
              <a:t>(3,2)</a:t>
            </a:r>
          </a:p>
          <a:p>
            <a:r>
              <a:rPr lang="nl-NL" altLang="ja-JP" sz="1000" dirty="0"/>
              <a:t>  END SUBROUTINE </a:t>
            </a:r>
            <a:r>
              <a:rPr lang="nl-NL" altLang="ja-JP" sz="1000" dirty="0" err="1"/>
              <a:t>construct_aa</a:t>
            </a:r>
            <a:endParaRPr lang="nl-NL" altLang="ja-JP" sz="1000" dirty="0"/>
          </a:p>
          <a:p>
            <a:endParaRPr lang="nl-NL" altLang="ja-JP" sz="1000" dirty="0"/>
          </a:p>
          <a:p>
            <a:r>
              <a:rPr lang="nl-NL" altLang="ja-JP" sz="1000" dirty="0"/>
              <a:t>END MODULE </a:t>
            </a:r>
            <a:r>
              <a:rPr lang="nl-NL" altLang="ja-JP" sz="1000" dirty="0" err="1"/>
              <a:t>aa_module</a:t>
            </a:r>
            <a:endParaRPr lang="nl-NL" altLang="ja-JP" sz="1000" dirty="0"/>
          </a:p>
        </p:txBody>
      </p:sp>
      <p:sp>
        <p:nvSpPr>
          <p:cNvPr id="2" name="正方形/長方形 1"/>
          <p:cNvSpPr/>
          <p:nvPr/>
        </p:nvSpPr>
        <p:spPr>
          <a:xfrm>
            <a:off x="5418666" y="1100821"/>
            <a:ext cx="2345267" cy="178510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1000" dirty="0"/>
              <a:t>PROGRAM test</a:t>
            </a:r>
          </a:p>
          <a:p>
            <a:endParaRPr lang="en-US" altLang="ja-JP" sz="1000" dirty="0"/>
          </a:p>
          <a:p>
            <a:r>
              <a:rPr lang="en-US" altLang="ja-JP" sz="1000" dirty="0"/>
              <a:t>  use </a:t>
            </a:r>
            <a:r>
              <a:rPr lang="en-US" altLang="ja-JP" sz="1000" dirty="0" err="1"/>
              <a:t>aa_module</a:t>
            </a:r>
            <a:endParaRPr lang="en-US" altLang="ja-JP" sz="1000" dirty="0"/>
          </a:p>
          <a:p>
            <a:endParaRPr lang="en-US" altLang="ja-JP" sz="1000" dirty="0"/>
          </a:p>
          <a:p>
            <a:r>
              <a:rPr lang="en-US" altLang="ja-JP" sz="1000" dirty="0"/>
              <a:t>  implicit none</a:t>
            </a:r>
          </a:p>
          <a:p>
            <a:endParaRPr lang="en-US" altLang="ja-JP" sz="1000" dirty="0"/>
          </a:p>
          <a:p>
            <a:r>
              <a:rPr lang="en-US" altLang="ja-JP" sz="1000" dirty="0"/>
              <a:t>  write(*,*) "ax=",ax</a:t>
            </a:r>
          </a:p>
          <a:p>
            <a:endParaRPr lang="en-US" altLang="ja-JP" sz="1000" dirty="0"/>
          </a:p>
          <a:p>
            <a:r>
              <a:rPr lang="en-US" altLang="ja-JP" sz="1000" dirty="0"/>
              <a:t>  call </a:t>
            </a:r>
            <a:r>
              <a:rPr lang="en-US" altLang="ja-JP" sz="1000" dirty="0" err="1"/>
              <a:t>construct_aa</a:t>
            </a:r>
            <a:endParaRPr lang="en-US" altLang="ja-JP" sz="1000" dirty="0"/>
          </a:p>
          <a:p>
            <a:endParaRPr lang="en-US" altLang="ja-JP" sz="1000" dirty="0"/>
          </a:p>
          <a:p>
            <a:r>
              <a:rPr lang="en-US" altLang="ja-JP" sz="1000" dirty="0"/>
              <a:t>END PROGRAM test</a:t>
            </a: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5024968" y="3360004"/>
            <a:ext cx="7873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400" dirty="0" smtClean="0">
                <a:solidFill>
                  <a:srgbClr val="0000FF"/>
                </a:solidFill>
              </a:rPr>
              <a:t>Compile</a:t>
            </a:r>
            <a:endParaRPr kumimoji="1" lang="ja-JP" altLang="en-US" sz="1400" dirty="0">
              <a:solidFill>
                <a:srgbClr val="0000FF"/>
              </a:solidFill>
            </a:endParaRP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5418666" y="722293"/>
            <a:ext cx="8899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400" dirty="0" smtClean="0">
                <a:solidFill>
                  <a:srgbClr val="0000FF"/>
                </a:solidFill>
              </a:rPr>
              <a:t>Test code</a:t>
            </a:r>
            <a:endParaRPr kumimoji="1" lang="ja-JP" altLang="en-US" sz="1400" dirty="0">
              <a:solidFill>
                <a:srgbClr val="0000FF"/>
              </a:solidFill>
            </a:endParaRPr>
          </a:p>
        </p:txBody>
      </p:sp>
      <p:sp>
        <p:nvSpPr>
          <p:cNvPr id="6" name="正方形/長方形 5"/>
          <p:cNvSpPr/>
          <p:nvPr/>
        </p:nvSpPr>
        <p:spPr>
          <a:xfrm>
            <a:off x="4995334" y="3667781"/>
            <a:ext cx="4013199" cy="101566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1000" dirty="0" smtClean="0"/>
              <a:t>&gt; mpif90  aa_module</a:t>
            </a:r>
            <a:r>
              <a:rPr lang="en-US" altLang="ja-JP" sz="1000" dirty="0"/>
              <a:t>.f90 </a:t>
            </a:r>
            <a:r>
              <a:rPr lang="en-US" altLang="ja-JP" sz="1000" dirty="0" smtClean="0"/>
              <a:t> test</a:t>
            </a:r>
            <a:r>
              <a:rPr lang="en-US" altLang="ja-JP" sz="1000" dirty="0"/>
              <a:t>.f90 </a:t>
            </a:r>
          </a:p>
          <a:p>
            <a:r>
              <a:rPr lang="en-US" altLang="ja-JP" sz="1000" dirty="0"/>
              <a:t>test.f90(7): error #6404: </a:t>
            </a:r>
            <a:r>
              <a:rPr lang="en-US" altLang="ja-JP" sz="1000" dirty="0">
                <a:solidFill>
                  <a:srgbClr val="FF0000"/>
                </a:solidFill>
              </a:rPr>
              <a:t>This name does not have a type, and must have an explicit type</a:t>
            </a:r>
            <a:r>
              <a:rPr lang="en-US" altLang="ja-JP" sz="1000" dirty="0"/>
              <a:t>.   [AX]</a:t>
            </a:r>
          </a:p>
          <a:p>
            <a:r>
              <a:rPr lang="en-US" altLang="ja-JP" sz="1000" dirty="0"/>
              <a:t>  write(*,*) "ax=",ax</a:t>
            </a:r>
          </a:p>
          <a:p>
            <a:r>
              <a:rPr lang="en-US" altLang="ja-JP" sz="1000" dirty="0"/>
              <a:t>-------------------^</a:t>
            </a:r>
          </a:p>
          <a:p>
            <a:r>
              <a:rPr lang="en-US" altLang="ja-JP" sz="1000" dirty="0"/>
              <a:t>compilation aborted for test.f90 (code 1)</a:t>
            </a: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3166531" y="1149222"/>
            <a:ext cx="12251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200" dirty="0" smtClean="0">
                <a:solidFill>
                  <a:srgbClr val="FF0000"/>
                </a:solidFill>
              </a:rPr>
              <a:t>← Comment out</a:t>
            </a:r>
            <a:endParaRPr kumimoji="1" lang="ja-JP" altLang="en-US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292047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/>
        </p:nvSpPr>
        <p:spPr>
          <a:xfrm>
            <a:off x="245532" y="397898"/>
            <a:ext cx="4572000" cy="624786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>
            <a:spAutoFit/>
          </a:bodyPr>
          <a:lstStyle/>
          <a:p>
            <a:r>
              <a:rPr lang="nl-NL" altLang="ja-JP" sz="1000" dirty="0"/>
              <a:t>MODULE </a:t>
            </a:r>
            <a:r>
              <a:rPr lang="nl-NL" altLang="ja-JP" sz="1000" dirty="0" err="1"/>
              <a:t>aa_module</a:t>
            </a:r>
            <a:endParaRPr lang="nl-NL" altLang="ja-JP" sz="1000" dirty="0"/>
          </a:p>
          <a:p>
            <a:endParaRPr lang="nl-NL" altLang="ja-JP" sz="1000" dirty="0"/>
          </a:p>
          <a:p>
            <a:r>
              <a:rPr lang="nl-NL" altLang="ja-JP" sz="1000" dirty="0"/>
              <a:t>  </a:t>
            </a:r>
            <a:r>
              <a:rPr lang="nl-NL" altLang="ja-JP" sz="1000" dirty="0" err="1"/>
              <a:t>implicit</a:t>
            </a:r>
            <a:r>
              <a:rPr lang="nl-NL" altLang="ja-JP" sz="1000" dirty="0"/>
              <a:t> none</a:t>
            </a:r>
          </a:p>
          <a:p>
            <a:endParaRPr lang="nl-NL" altLang="ja-JP" sz="1000" dirty="0"/>
          </a:p>
          <a:p>
            <a:r>
              <a:rPr lang="nl-NL" altLang="ja-JP" sz="1000" dirty="0"/>
              <a:t>  PRIVATE</a:t>
            </a:r>
          </a:p>
          <a:p>
            <a:r>
              <a:rPr lang="nl-NL" altLang="ja-JP" sz="1000" dirty="0" smtClean="0"/>
              <a:t>  </a:t>
            </a:r>
            <a:r>
              <a:rPr lang="nl-NL" altLang="ja-JP" sz="1000" dirty="0"/>
              <a:t>PUBLIC :: </a:t>
            </a:r>
            <a:r>
              <a:rPr lang="nl-NL" altLang="ja-JP" sz="1000" dirty="0" err="1"/>
              <a:t>ax</a:t>
            </a:r>
            <a:r>
              <a:rPr lang="nl-NL" altLang="ja-JP" sz="1000" dirty="0" smtClean="0"/>
              <a:t>, </a:t>
            </a:r>
            <a:r>
              <a:rPr lang="nl-NL" altLang="ja-JP" sz="1000" dirty="0" err="1" smtClean="0"/>
              <a:t>aa</a:t>
            </a:r>
            <a:r>
              <a:rPr lang="nl-NL" altLang="ja-JP" sz="1000" dirty="0" smtClean="0"/>
              <a:t>, Va, </a:t>
            </a:r>
            <a:r>
              <a:rPr lang="nl-NL" altLang="ja-JP" sz="1000" dirty="0" err="1" smtClean="0"/>
              <a:t>read_aa</a:t>
            </a:r>
            <a:r>
              <a:rPr lang="nl-NL" altLang="ja-JP" sz="1000" dirty="0" smtClean="0"/>
              <a:t>, </a:t>
            </a:r>
            <a:r>
              <a:rPr lang="nl-NL" altLang="ja-JP" sz="1000" dirty="0" err="1" smtClean="0"/>
              <a:t>send_aa</a:t>
            </a:r>
            <a:r>
              <a:rPr lang="nl-NL" altLang="ja-JP" sz="1000" dirty="0" smtClean="0"/>
              <a:t>  !, </a:t>
            </a:r>
            <a:r>
              <a:rPr lang="nl-NL" altLang="ja-JP" sz="1000" dirty="0" err="1" smtClean="0"/>
              <a:t>construct_aa</a:t>
            </a:r>
            <a:endParaRPr lang="nl-NL" altLang="ja-JP" sz="1000" dirty="0"/>
          </a:p>
          <a:p>
            <a:endParaRPr lang="nl-NL" altLang="ja-JP" sz="1000" dirty="0"/>
          </a:p>
          <a:p>
            <a:r>
              <a:rPr lang="nl-NL" altLang="ja-JP" sz="1000" dirty="0"/>
              <a:t>  real(8) :: </a:t>
            </a:r>
            <a:r>
              <a:rPr lang="nl-NL" altLang="ja-JP" sz="1000" dirty="0" err="1"/>
              <a:t>ax</a:t>
            </a:r>
            <a:r>
              <a:rPr lang="nl-NL" altLang="ja-JP" sz="1000" dirty="0" smtClean="0"/>
              <a:t>, Va</a:t>
            </a:r>
            <a:endParaRPr lang="nl-NL" altLang="ja-JP" sz="1000" dirty="0"/>
          </a:p>
          <a:p>
            <a:r>
              <a:rPr lang="nl-NL" altLang="ja-JP" sz="1000" dirty="0"/>
              <a:t>  real(8) :: </a:t>
            </a:r>
            <a:r>
              <a:rPr lang="nl-NL" altLang="ja-JP" sz="1000" dirty="0" err="1"/>
              <a:t>aa</a:t>
            </a:r>
            <a:r>
              <a:rPr lang="nl-NL" altLang="ja-JP" sz="1000" dirty="0"/>
              <a:t>(</a:t>
            </a:r>
            <a:r>
              <a:rPr lang="nl-NL" altLang="ja-JP" sz="1000" dirty="0" smtClean="0"/>
              <a:t>3,3)</a:t>
            </a:r>
            <a:endParaRPr lang="nl-NL" altLang="ja-JP" sz="1000" dirty="0"/>
          </a:p>
          <a:p>
            <a:endParaRPr lang="nl-NL" altLang="ja-JP" sz="1000" dirty="0"/>
          </a:p>
          <a:p>
            <a:r>
              <a:rPr lang="nl-NL" altLang="ja-JP" sz="1000" dirty="0"/>
              <a:t>CONTAINS</a:t>
            </a:r>
          </a:p>
          <a:p>
            <a:endParaRPr lang="nl-NL" altLang="ja-JP" sz="1000" dirty="0"/>
          </a:p>
          <a:p>
            <a:r>
              <a:rPr lang="nl-NL" altLang="ja-JP" sz="1000" dirty="0"/>
              <a:t>  SUBROUTINE </a:t>
            </a:r>
            <a:r>
              <a:rPr lang="nl-NL" altLang="ja-JP" sz="1000" dirty="0" err="1"/>
              <a:t>read_aa</a:t>
            </a:r>
            <a:r>
              <a:rPr lang="nl-NL" altLang="ja-JP" sz="1000" dirty="0"/>
              <a:t>(unit)</a:t>
            </a:r>
          </a:p>
          <a:p>
            <a:r>
              <a:rPr lang="nl-NL" altLang="ja-JP" sz="1000" dirty="0"/>
              <a:t>    </a:t>
            </a:r>
            <a:r>
              <a:rPr lang="nl-NL" altLang="ja-JP" sz="1000" dirty="0" err="1"/>
              <a:t>integer,intent</a:t>
            </a:r>
            <a:r>
              <a:rPr lang="nl-NL" altLang="ja-JP" sz="1000" dirty="0"/>
              <a:t>(IN) :: unit</a:t>
            </a:r>
          </a:p>
          <a:p>
            <a:r>
              <a:rPr lang="nl-NL" altLang="ja-JP" sz="1000" dirty="0"/>
              <a:t>    </a:t>
            </a:r>
            <a:r>
              <a:rPr lang="nl-NL" altLang="ja-JP" sz="1000" dirty="0" err="1"/>
              <a:t>read</a:t>
            </a:r>
            <a:r>
              <a:rPr lang="nl-NL" altLang="ja-JP" sz="1000" dirty="0"/>
              <a:t>(unit,*) </a:t>
            </a:r>
            <a:r>
              <a:rPr lang="nl-NL" altLang="ja-JP" sz="1000" dirty="0" err="1"/>
              <a:t>ax</a:t>
            </a:r>
            <a:endParaRPr lang="nl-NL" altLang="ja-JP" sz="1000" dirty="0"/>
          </a:p>
          <a:p>
            <a:r>
              <a:rPr lang="nl-NL" altLang="ja-JP" sz="1000" dirty="0"/>
              <a:t>    </a:t>
            </a:r>
            <a:r>
              <a:rPr lang="nl-NL" altLang="ja-JP" sz="1000" dirty="0" err="1"/>
              <a:t>read</a:t>
            </a:r>
            <a:r>
              <a:rPr lang="nl-NL" altLang="ja-JP" sz="1000" dirty="0"/>
              <a:t>(unit,*) </a:t>
            </a:r>
            <a:r>
              <a:rPr lang="nl-NL" altLang="ja-JP" sz="1000" dirty="0" err="1"/>
              <a:t>aa</a:t>
            </a:r>
            <a:r>
              <a:rPr lang="nl-NL" altLang="ja-JP" sz="1000" dirty="0"/>
              <a:t>(1:3,1)</a:t>
            </a:r>
          </a:p>
          <a:p>
            <a:r>
              <a:rPr lang="nl-NL" altLang="ja-JP" sz="1000" dirty="0"/>
              <a:t>    </a:t>
            </a:r>
            <a:r>
              <a:rPr lang="nl-NL" altLang="ja-JP" sz="1000" dirty="0" err="1"/>
              <a:t>read</a:t>
            </a:r>
            <a:r>
              <a:rPr lang="nl-NL" altLang="ja-JP" sz="1000" dirty="0"/>
              <a:t>(unit,*) </a:t>
            </a:r>
            <a:r>
              <a:rPr lang="nl-NL" altLang="ja-JP" sz="1000" dirty="0" err="1"/>
              <a:t>aa</a:t>
            </a:r>
            <a:r>
              <a:rPr lang="nl-NL" altLang="ja-JP" sz="1000" dirty="0"/>
              <a:t>(1:3,2)</a:t>
            </a:r>
          </a:p>
          <a:p>
            <a:r>
              <a:rPr lang="nl-NL" altLang="ja-JP" sz="1000" dirty="0"/>
              <a:t>    </a:t>
            </a:r>
            <a:r>
              <a:rPr lang="nl-NL" altLang="ja-JP" sz="1000" dirty="0" err="1"/>
              <a:t>read</a:t>
            </a:r>
            <a:r>
              <a:rPr lang="nl-NL" altLang="ja-JP" sz="1000" dirty="0"/>
              <a:t>(unit,*) </a:t>
            </a:r>
            <a:r>
              <a:rPr lang="nl-NL" altLang="ja-JP" sz="1000" dirty="0" err="1"/>
              <a:t>aa</a:t>
            </a:r>
            <a:r>
              <a:rPr lang="nl-NL" altLang="ja-JP" sz="1000" dirty="0"/>
              <a:t>(1:3,3)</a:t>
            </a:r>
          </a:p>
          <a:p>
            <a:r>
              <a:rPr lang="nl-NL" altLang="ja-JP" sz="1000" dirty="0"/>
              <a:t>    </a:t>
            </a:r>
            <a:r>
              <a:rPr lang="nl-NL" altLang="ja-JP" sz="1000" dirty="0" err="1"/>
              <a:t>write</a:t>
            </a:r>
            <a:r>
              <a:rPr lang="nl-NL" altLang="ja-JP" sz="1000" dirty="0"/>
              <a:t>(*,*) "</a:t>
            </a:r>
            <a:r>
              <a:rPr lang="nl-NL" altLang="ja-JP" sz="1000" dirty="0" err="1"/>
              <a:t>ax</a:t>
            </a:r>
            <a:r>
              <a:rPr lang="nl-NL" altLang="ja-JP" sz="1000" dirty="0"/>
              <a:t>=",</a:t>
            </a:r>
            <a:r>
              <a:rPr lang="nl-NL" altLang="ja-JP" sz="1000" dirty="0" err="1"/>
              <a:t>ax</a:t>
            </a:r>
            <a:endParaRPr lang="nl-NL" altLang="ja-JP" sz="1000" dirty="0"/>
          </a:p>
          <a:p>
            <a:r>
              <a:rPr lang="nl-NL" altLang="ja-JP" sz="1000" dirty="0"/>
              <a:t>    </a:t>
            </a:r>
            <a:r>
              <a:rPr lang="nl-NL" altLang="ja-JP" sz="1000" dirty="0" err="1"/>
              <a:t>write</a:t>
            </a:r>
            <a:r>
              <a:rPr lang="nl-NL" altLang="ja-JP" sz="1000" dirty="0"/>
              <a:t>(*,'(1x,"aa(1:3,1)=",3F20.15)') </a:t>
            </a:r>
            <a:r>
              <a:rPr lang="nl-NL" altLang="ja-JP" sz="1000" dirty="0" err="1"/>
              <a:t>aa</a:t>
            </a:r>
            <a:r>
              <a:rPr lang="nl-NL" altLang="ja-JP" sz="1000" dirty="0"/>
              <a:t>(:,1)</a:t>
            </a:r>
          </a:p>
          <a:p>
            <a:r>
              <a:rPr lang="nl-NL" altLang="ja-JP" sz="1000" dirty="0"/>
              <a:t>    </a:t>
            </a:r>
            <a:r>
              <a:rPr lang="nl-NL" altLang="ja-JP" sz="1000" dirty="0" err="1"/>
              <a:t>write</a:t>
            </a:r>
            <a:r>
              <a:rPr lang="nl-NL" altLang="ja-JP" sz="1000" dirty="0"/>
              <a:t>(*,'(1x,"aa(1:3,2)=",3F20.15)') </a:t>
            </a:r>
            <a:r>
              <a:rPr lang="nl-NL" altLang="ja-JP" sz="1000" dirty="0" err="1"/>
              <a:t>aa</a:t>
            </a:r>
            <a:r>
              <a:rPr lang="nl-NL" altLang="ja-JP" sz="1000" dirty="0"/>
              <a:t>(:,2)</a:t>
            </a:r>
          </a:p>
          <a:p>
            <a:r>
              <a:rPr lang="nl-NL" altLang="ja-JP" sz="1000" dirty="0"/>
              <a:t>    </a:t>
            </a:r>
            <a:r>
              <a:rPr lang="nl-NL" altLang="ja-JP" sz="1000" dirty="0" err="1"/>
              <a:t>write</a:t>
            </a:r>
            <a:r>
              <a:rPr lang="nl-NL" altLang="ja-JP" sz="1000" dirty="0"/>
              <a:t>(*,'(1x,"aa(1:3,3)=",3F20.15)') </a:t>
            </a:r>
            <a:r>
              <a:rPr lang="nl-NL" altLang="ja-JP" sz="1000" dirty="0" err="1"/>
              <a:t>aa</a:t>
            </a:r>
            <a:r>
              <a:rPr lang="nl-NL" altLang="ja-JP" sz="1000" dirty="0"/>
              <a:t>(:,3)</a:t>
            </a:r>
          </a:p>
          <a:p>
            <a:r>
              <a:rPr lang="nl-NL" altLang="ja-JP" sz="1000" dirty="0"/>
              <a:t>  END SUBROUTINE </a:t>
            </a:r>
            <a:r>
              <a:rPr lang="nl-NL" altLang="ja-JP" sz="1000" dirty="0" err="1"/>
              <a:t>read_aa</a:t>
            </a:r>
            <a:endParaRPr lang="nl-NL" altLang="ja-JP" sz="1000" dirty="0"/>
          </a:p>
          <a:p>
            <a:endParaRPr lang="nl-NL" altLang="ja-JP" sz="1000" dirty="0"/>
          </a:p>
          <a:p>
            <a:r>
              <a:rPr lang="nl-NL" altLang="ja-JP" sz="1000" dirty="0"/>
              <a:t>  SUBROUTINE </a:t>
            </a:r>
            <a:r>
              <a:rPr lang="nl-NL" altLang="ja-JP" sz="1000" dirty="0" err="1"/>
              <a:t>send_aa</a:t>
            </a:r>
            <a:r>
              <a:rPr lang="nl-NL" altLang="ja-JP" sz="1000" dirty="0"/>
              <a:t>(rank)</a:t>
            </a:r>
          </a:p>
          <a:p>
            <a:r>
              <a:rPr lang="nl-NL" altLang="ja-JP" sz="1000" dirty="0"/>
              <a:t>    </a:t>
            </a:r>
            <a:r>
              <a:rPr lang="nl-NL" altLang="ja-JP" sz="1000" dirty="0" err="1"/>
              <a:t>integer,intent</a:t>
            </a:r>
            <a:r>
              <a:rPr lang="nl-NL" altLang="ja-JP" sz="1000" dirty="0"/>
              <a:t>(IN) :: rank</a:t>
            </a:r>
          </a:p>
          <a:p>
            <a:r>
              <a:rPr lang="nl-NL" altLang="ja-JP" sz="1000" dirty="0"/>
              <a:t>    integer :: </a:t>
            </a:r>
            <a:r>
              <a:rPr lang="nl-NL" altLang="ja-JP" sz="1000" dirty="0" err="1"/>
              <a:t>ierr</a:t>
            </a:r>
            <a:endParaRPr lang="nl-NL" altLang="ja-JP" sz="1000" dirty="0"/>
          </a:p>
          <a:p>
            <a:r>
              <a:rPr lang="nl-NL" altLang="ja-JP" sz="1000" dirty="0"/>
              <a:t>    </a:t>
            </a:r>
            <a:r>
              <a:rPr lang="nl-NL" altLang="ja-JP" sz="1000" dirty="0" err="1"/>
              <a:t>include</a:t>
            </a:r>
            <a:r>
              <a:rPr lang="nl-NL" altLang="ja-JP" sz="1000" dirty="0"/>
              <a:t> '</a:t>
            </a:r>
            <a:r>
              <a:rPr lang="nl-NL" altLang="ja-JP" sz="1000" dirty="0" err="1"/>
              <a:t>mpif.h</a:t>
            </a:r>
            <a:r>
              <a:rPr lang="nl-NL" altLang="ja-JP" sz="1000" dirty="0"/>
              <a:t>'</a:t>
            </a:r>
          </a:p>
          <a:p>
            <a:r>
              <a:rPr lang="nl-NL" altLang="ja-JP" sz="1000" dirty="0"/>
              <a:t>    call </a:t>
            </a:r>
            <a:r>
              <a:rPr lang="nl-NL" altLang="ja-JP" sz="1000" dirty="0" err="1"/>
              <a:t>mpi_bcast</a:t>
            </a:r>
            <a:r>
              <a:rPr lang="nl-NL" altLang="ja-JP" sz="1000" dirty="0"/>
              <a:t>(ax,1,MPI_REAL8,rank,MPI_COMM_WORLD,ierr)</a:t>
            </a:r>
          </a:p>
          <a:p>
            <a:r>
              <a:rPr lang="nl-NL" altLang="ja-JP" sz="1000" dirty="0"/>
              <a:t>    call </a:t>
            </a:r>
            <a:r>
              <a:rPr lang="nl-NL" altLang="ja-JP" sz="1000" dirty="0" err="1"/>
              <a:t>mpi_bcast</a:t>
            </a:r>
            <a:r>
              <a:rPr lang="nl-NL" altLang="ja-JP" sz="1000" dirty="0"/>
              <a:t>(aa,9,MPI_REAL8,rank,MPI_COMM_WORLD,ierr)</a:t>
            </a:r>
          </a:p>
          <a:p>
            <a:r>
              <a:rPr lang="nl-NL" altLang="ja-JP" sz="1000" dirty="0"/>
              <a:t>  END SUBROUTINE </a:t>
            </a:r>
            <a:r>
              <a:rPr lang="nl-NL" altLang="ja-JP" sz="1000" dirty="0" err="1"/>
              <a:t>send_aa</a:t>
            </a:r>
            <a:endParaRPr lang="nl-NL" altLang="ja-JP" sz="1000" dirty="0"/>
          </a:p>
          <a:p>
            <a:endParaRPr lang="nl-NL" altLang="ja-JP" sz="1000" dirty="0"/>
          </a:p>
          <a:p>
            <a:r>
              <a:rPr lang="nl-NL" altLang="ja-JP" sz="1000" dirty="0"/>
              <a:t>  SUBROUTINE </a:t>
            </a:r>
            <a:r>
              <a:rPr lang="nl-NL" altLang="ja-JP" sz="1000" dirty="0" err="1"/>
              <a:t>construct_aa</a:t>
            </a:r>
            <a:endParaRPr lang="nl-NL" altLang="ja-JP" sz="1000" dirty="0"/>
          </a:p>
          <a:p>
            <a:r>
              <a:rPr lang="nl-NL" altLang="ja-JP" sz="1000" dirty="0"/>
              <a:t>    </a:t>
            </a:r>
            <a:r>
              <a:rPr lang="nl-NL" altLang="ja-JP" sz="1000" dirty="0" err="1"/>
              <a:t>aa</a:t>
            </a:r>
            <a:r>
              <a:rPr lang="nl-NL" altLang="ja-JP" sz="1000" dirty="0"/>
              <a:t>(:,:)=</a:t>
            </a:r>
            <a:r>
              <a:rPr lang="nl-NL" altLang="ja-JP" sz="1000" dirty="0" err="1"/>
              <a:t>ax</a:t>
            </a:r>
            <a:r>
              <a:rPr lang="nl-NL" altLang="ja-JP" sz="1000" dirty="0"/>
              <a:t>*</a:t>
            </a:r>
            <a:r>
              <a:rPr lang="nl-NL" altLang="ja-JP" sz="1000" dirty="0" err="1"/>
              <a:t>aa</a:t>
            </a:r>
            <a:r>
              <a:rPr lang="nl-NL" altLang="ja-JP" sz="1000" dirty="0"/>
              <a:t>(:,:)</a:t>
            </a:r>
          </a:p>
          <a:p>
            <a:r>
              <a:rPr lang="nl-NL" altLang="ja-JP" sz="1000" dirty="0"/>
              <a:t>    Va = </a:t>
            </a:r>
            <a:r>
              <a:rPr lang="nl-NL" altLang="ja-JP" sz="1000" dirty="0" err="1"/>
              <a:t>aa</a:t>
            </a:r>
            <a:r>
              <a:rPr lang="nl-NL" altLang="ja-JP" sz="1000" dirty="0"/>
              <a:t>(1,1)*</a:t>
            </a:r>
            <a:r>
              <a:rPr lang="nl-NL" altLang="ja-JP" sz="1000" dirty="0" err="1"/>
              <a:t>aa</a:t>
            </a:r>
            <a:r>
              <a:rPr lang="nl-NL" altLang="ja-JP" sz="1000" dirty="0"/>
              <a:t>(2,2)*</a:t>
            </a:r>
            <a:r>
              <a:rPr lang="nl-NL" altLang="ja-JP" sz="1000" dirty="0" err="1"/>
              <a:t>aa</a:t>
            </a:r>
            <a:r>
              <a:rPr lang="nl-NL" altLang="ja-JP" sz="1000" dirty="0"/>
              <a:t>(3,3)+</a:t>
            </a:r>
            <a:r>
              <a:rPr lang="nl-NL" altLang="ja-JP" sz="1000" dirty="0" err="1"/>
              <a:t>aa</a:t>
            </a:r>
            <a:r>
              <a:rPr lang="nl-NL" altLang="ja-JP" sz="1000" dirty="0"/>
              <a:t>(1,2)*</a:t>
            </a:r>
            <a:r>
              <a:rPr lang="nl-NL" altLang="ja-JP" sz="1000" dirty="0" err="1"/>
              <a:t>aa</a:t>
            </a:r>
            <a:r>
              <a:rPr lang="nl-NL" altLang="ja-JP" sz="1000" dirty="0"/>
              <a:t>(2,3)*</a:t>
            </a:r>
            <a:r>
              <a:rPr lang="nl-NL" altLang="ja-JP" sz="1000" dirty="0" err="1"/>
              <a:t>aa</a:t>
            </a:r>
            <a:r>
              <a:rPr lang="nl-NL" altLang="ja-JP" sz="1000" dirty="0"/>
              <a:t>(3,1) &amp;</a:t>
            </a:r>
          </a:p>
          <a:p>
            <a:r>
              <a:rPr lang="nl-NL" altLang="ja-JP" sz="1000" dirty="0"/>
              <a:t>       </a:t>
            </a:r>
            <a:r>
              <a:rPr lang="nl-NL" altLang="ja-JP" sz="1000" dirty="0" smtClean="0"/>
              <a:t>    +</a:t>
            </a:r>
            <a:r>
              <a:rPr lang="nl-NL" altLang="ja-JP" sz="1000" dirty="0" err="1"/>
              <a:t>aa</a:t>
            </a:r>
            <a:r>
              <a:rPr lang="nl-NL" altLang="ja-JP" sz="1000" dirty="0"/>
              <a:t>(1,3)*</a:t>
            </a:r>
            <a:r>
              <a:rPr lang="nl-NL" altLang="ja-JP" sz="1000" dirty="0" err="1"/>
              <a:t>aa</a:t>
            </a:r>
            <a:r>
              <a:rPr lang="nl-NL" altLang="ja-JP" sz="1000" dirty="0"/>
              <a:t>(2,1)*</a:t>
            </a:r>
            <a:r>
              <a:rPr lang="nl-NL" altLang="ja-JP" sz="1000" dirty="0" err="1"/>
              <a:t>aa</a:t>
            </a:r>
            <a:r>
              <a:rPr lang="nl-NL" altLang="ja-JP" sz="1000" dirty="0"/>
              <a:t>(3,2)-</a:t>
            </a:r>
            <a:r>
              <a:rPr lang="nl-NL" altLang="ja-JP" sz="1000" dirty="0" err="1"/>
              <a:t>aa</a:t>
            </a:r>
            <a:r>
              <a:rPr lang="nl-NL" altLang="ja-JP" sz="1000" dirty="0"/>
              <a:t>(1,3)*</a:t>
            </a:r>
            <a:r>
              <a:rPr lang="nl-NL" altLang="ja-JP" sz="1000" dirty="0" err="1"/>
              <a:t>aa</a:t>
            </a:r>
            <a:r>
              <a:rPr lang="nl-NL" altLang="ja-JP" sz="1000" dirty="0"/>
              <a:t>(2,2)*</a:t>
            </a:r>
            <a:r>
              <a:rPr lang="nl-NL" altLang="ja-JP" sz="1000" dirty="0" err="1"/>
              <a:t>aa</a:t>
            </a:r>
            <a:r>
              <a:rPr lang="nl-NL" altLang="ja-JP" sz="1000" dirty="0"/>
              <a:t>(3,1) &amp;</a:t>
            </a:r>
          </a:p>
          <a:p>
            <a:r>
              <a:rPr lang="nl-NL" altLang="ja-JP" sz="1000" dirty="0"/>
              <a:t>        </a:t>
            </a:r>
            <a:r>
              <a:rPr lang="nl-NL" altLang="ja-JP" sz="1000" dirty="0" smtClean="0"/>
              <a:t>    -</a:t>
            </a:r>
            <a:r>
              <a:rPr lang="nl-NL" altLang="ja-JP" sz="1000" dirty="0" err="1"/>
              <a:t>aa</a:t>
            </a:r>
            <a:r>
              <a:rPr lang="nl-NL" altLang="ja-JP" sz="1000" dirty="0"/>
              <a:t>(1,2)*</a:t>
            </a:r>
            <a:r>
              <a:rPr lang="nl-NL" altLang="ja-JP" sz="1000" dirty="0" err="1"/>
              <a:t>aa</a:t>
            </a:r>
            <a:r>
              <a:rPr lang="nl-NL" altLang="ja-JP" sz="1000" dirty="0"/>
              <a:t>(2,1)*</a:t>
            </a:r>
            <a:r>
              <a:rPr lang="nl-NL" altLang="ja-JP" sz="1000" dirty="0" err="1"/>
              <a:t>aa</a:t>
            </a:r>
            <a:r>
              <a:rPr lang="nl-NL" altLang="ja-JP" sz="1000" dirty="0"/>
              <a:t>(3,3)-</a:t>
            </a:r>
            <a:r>
              <a:rPr lang="nl-NL" altLang="ja-JP" sz="1000" dirty="0" err="1"/>
              <a:t>aa</a:t>
            </a:r>
            <a:r>
              <a:rPr lang="nl-NL" altLang="ja-JP" sz="1000" dirty="0"/>
              <a:t>(1,1)*</a:t>
            </a:r>
            <a:r>
              <a:rPr lang="nl-NL" altLang="ja-JP" sz="1000" dirty="0" err="1"/>
              <a:t>aa</a:t>
            </a:r>
            <a:r>
              <a:rPr lang="nl-NL" altLang="ja-JP" sz="1000" dirty="0"/>
              <a:t>(2,3)*</a:t>
            </a:r>
            <a:r>
              <a:rPr lang="nl-NL" altLang="ja-JP" sz="1000" dirty="0" err="1"/>
              <a:t>aa</a:t>
            </a:r>
            <a:r>
              <a:rPr lang="nl-NL" altLang="ja-JP" sz="1000" dirty="0"/>
              <a:t>(3,2)</a:t>
            </a:r>
          </a:p>
          <a:p>
            <a:r>
              <a:rPr lang="nl-NL" altLang="ja-JP" sz="1000" dirty="0"/>
              <a:t>  END SUBROUTINE </a:t>
            </a:r>
            <a:r>
              <a:rPr lang="nl-NL" altLang="ja-JP" sz="1000" dirty="0" err="1"/>
              <a:t>construct_aa</a:t>
            </a:r>
            <a:endParaRPr lang="nl-NL" altLang="ja-JP" sz="1000" dirty="0"/>
          </a:p>
          <a:p>
            <a:endParaRPr lang="nl-NL" altLang="ja-JP" sz="1000" dirty="0"/>
          </a:p>
          <a:p>
            <a:r>
              <a:rPr lang="nl-NL" altLang="ja-JP" sz="1000" dirty="0"/>
              <a:t>END MODULE </a:t>
            </a:r>
            <a:r>
              <a:rPr lang="nl-NL" altLang="ja-JP" sz="1000" dirty="0" err="1"/>
              <a:t>aa_module</a:t>
            </a:r>
            <a:endParaRPr lang="nl-NL" altLang="ja-JP" sz="1000" dirty="0"/>
          </a:p>
        </p:txBody>
      </p:sp>
      <p:sp>
        <p:nvSpPr>
          <p:cNvPr id="2" name="正方形/長方形 1"/>
          <p:cNvSpPr/>
          <p:nvPr/>
        </p:nvSpPr>
        <p:spPr>
          <a:xfrm>
            <a:off x="5418666" y="1100821"/>
            <a:ext cx="2345267" cy="178510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1000" dirty="0"/>
              <a:t>PROGRAM test</a:t>
            </a:r>
          </a:p>
          <a:p>
            <a:endParaRPr lang="en-US" altLang="ja-JP" sz="1000" dirty="0"/>
          </a:p>
          <a:p>
            <a:r>
              <a:rPr lang="en-US" altLang="ja-JP" sz="1000" dirty="0"/>
              <a:t>  use </a:t>
            </a:r>
            <a:r>
              <a:rPr lang="en-US" altLang="ja-JP" sz="1000" dirty="0" err="1"/>
              <a:t>aa_module</a:t>
            </a:r>
            <a:endParaRPr lang="en-US" altLang="ja-JP" sz="1000" dirty="0"/>
          </a:p>
          <a:p>
            <a:endParaRPr lang="en-US" altLang="ja-JP" sz="1000" dirty="0"/>
          </a:p>
          <a:p>
            <a:r>
              <a:rPr lang="en-US" altLang="ja-JP" sz="1000" dirty="0"/>
              <a:t>  implicit none</a:t>
            </a:r>
          </a:p>
          <a:p>
            <a:endParaRPr lang="en-US" altLang="ja-JP" sz="1000" dirty="0"/>
          </a:p>
          <a:p>
            <a:r>
              <a:rPr lang="en-US" altLang="ja-JP" sz="1000" dirty="0"/>
              <a:t>  write(*,*) "ax=",ax</a:t>
            </a:r>
          </a:p>
          <a:p>
            <a:endParaRPr lang="en-US" altLang="ja-JP" sz="1000" dirty="0"/>
          </a:p>
          <a:p>
            <a:r>
              <a:rPr lang="en-US" altLang="ja-JP" sz="1000" dirty="0"/>
              <a:t>  call </a:t>
            </a:r>
            <a:r>
              <a:rPr lang="en-US" altLang="ja-JP" sz="1000" dirty="0" err="1"/>
              <a:t>construct_aa</a:t>
            </a:r>
            <a:endParaRPr lang="en-US" altLang="ja-JP" sz="1000" dirty="0"/>
          </a:p>
          <a:p>
            <a:endParaRPr lang="en-US" altLang="ja-JP" sz="1000" dirty="0"/>
          </a:p>
          <a:p>
            <a:r>
              <a:rPr lang="en-US" altLang="ja-JP" sz="1000" dirty="0"/>
              <a:t>END PROGRAM test</a:t>
            </a: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5024968" y="3360004"/>
            <a:ext cx="7873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400" dirty="0" smtClean="0">
                <a:solidFill>
                  <a:srgbClr val="0000FF"/>
                </a:solidFill>
              </a:rPr>
              <a:t>Compile</a:t>
            </a:r>
            <a:endParaRPr kumimoji="1" lang="ja-JP" altLang="en-US" sz="1400" dirty="0">
              <a:solidFill>
                <a:srgbClr val="0000FF"/>
              </a:solidFill>
            </a:endParaRP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5418666" y="722293"/>
            <a:ext cx="8899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400" dirty="0" smtClean="0">
                <a:solidFill>
                  <a:srgbClr val="0000FF"/>
                </a:solidFill>
              </a:rPr>
              <a:t>Test code</a:t>
            </a:r>
            <a:endParaRPr kumimoji="1" lang="ja-JP" altLang="en-US" sz="1400" dirty="0">
              <a:solidFill>
                <a:srgbClr val="0000FF"/>
              </a:solidFill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2328328" y="1350019"/>
            <a:ext cx="12251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200" dirty="0" smtClean="0">
                <a:solidFill>
                  <a:srgbClr val="FF0000"/>
                </a:solidFill>
              </a:rPr>
              <a:t>↑ Comment out</a:t>
            </a:r>
            <a:endParaRPr kumimoji="1" lang="ja-JP" altLang="en-US" sz="1200" dirty="0">
              <a:solidFill>
                <a:srgbClr val="FF0000"/>
              </a:solidFill>
            </a:endParaRPr>
          </a:p>
        </p:txBody>
      </p:sp>
      <p:sp>
        <p:nvSpPr>
          <p:cNvPr id="3" name="正方形/長方形 2"/>
          <p:cNvSpPr/>
          <p:nvPr/>
        </p:nvSpPr>
        <p:spPr>
          <a:xfrm>
            <a:off x="5024968" y="3677849"/>
            <a:ext cx="3683000" cy="55399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1000" dirty="0" smtClean="0"/>
              <a:t>&gt;  </a:t>
            </a:r>
            <a:r>
              <a:rPr lang="en-US" altLang="ja-JP" sz="1000" dirty="0"/>
              <a:t>mpif90 aa_module.f90 test.f90 </a:t>
            </a:r>
          </a:p>
          <a:p>
            <a:r>
              <a:rPr lang="en-US" altLang="ja-JP" sz="1000" dirty="0"/>
              <a:t>/</a:t>
            </a:r>
            <a:r>
              <a:rPr lang="en-US" altLang="ja-JP" sz="1000" dirty="0" err="1"/>
              <a:t>tmp</a:t>
            </a:r>
            <a:r>
              <a:rPr lang="en-US" altLang="ja-JP" sz="1000" dirty="0"/>
              <a:t>/</a:t>
            </a:r>
            <a:r>
              <a:rPr lang="en-US" altLang="ja-JP" sz="1000" dirty="0" err="1"/>
              <a:t>ifortMWKJrZ.o</a:t>
            </a:r>
            <a:r>
              <a:rPr lang="en-US" altLang="ja-JP" sz="1000" dirty="0"/>
              <a:t>: In function `MAIN__':</a:t>
            </a:r>
          </a:p>
          <a:p>
            <a:r>
              <a:rPr lang="en-US" altLang="ja-JP" sz="1000" dirty="0"/>
              <a:t>test.f90:(.text+0xce): </a:t>
            </a:r>
            <a:r>
              <a:rPr lang="en-US" altLang="ja-JP" sz="1000" dirty="0">
                <a:solidFill>
                  <a:srgbClr val="FF0000"/>
                </a:solidFill>
              </a:rPr>
              <a:t>undefined reference to </a:t>
            </a:r>
            <a:r>
              <a:rPr lang="en-US" altLang="ja-JP" sz="1000" dirty="0"/>
              <a:t>`</a:t>
            </a:r>
            <a:r>
              <a:rPr lang="en-US" altLang="ja-JP" sz="1000" dirty="0" err="1"/>
              <a:t>construct_aa</a:t>
            </a:r>
            <a:r>
              <a:rPr lang="en-US" altLang="ja-JP" sz="1000" dirty="0"/>
              <a:t>_'</a:t>
            </a:r>
          </a:p>
        </p:txBody>
      </p:sp>
    </p:spTree>
    <p:extLst>
      <p:ext uri="{BB962C8B-B14F-4D97-AF65-F5344CB8AC3E}">
        <p14:creationId xmlns:p14="http://schemas.microsoft.com/office/powerpoint/2010/main" val="30431691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425" name="Rectangle 5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ja-JP" dirty="0" smtClean="0"/>
              <a:t>3</a:t>
            </a:r>
            <a:r>
              <a:rPr lang="ja-JP" altLang="en-US" dirty="0" smtClean="0"/>
              <a:t>次元離散格子</a:t>
            </a:r>
            <a:endParaRPr lang="en-US" altLang="ja-JP" dirty="0" smtClean="0"/>
          </a:p>
        </p:txBody>
      </p:sp>
      <p:sp>
        <p:nvSpPr>
          <p:cNvPr id="186372" name="Rectangle 4"/>
          <p:cNvSpPr>
            <a:spLocks noChangeArrowheads="1"/>
          </p:cNvSpPr>
          <p:nvPr/>
        </p:nvSpPr>
        <p:spPr bwMode="auto">
          <a:xfrm>
            <a:off x="1763688" y="2366417"/>
            <a:ext cx="914400" cy="914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887400" prstMaterial="legacyWireframe">
            <a:bevelT w="13500" h="13500" prst="angle"/>
            <a:bevelB w="13500" h="13500" prst="angle"/>
            <a:extrusionClr>
              <a:schemeClr val="tx1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>
              <a:defRPr/>
            </a:pPr>
            <a:endParaRPr lang="ja-JP" altLang="en-US"/>
          </a:p>
        </p:txBody>
      </p:sp>
      <p:sp>
        <p:nvSpPr>
          <p:cNvPr id="186377" name="Rectangle 9"/>
          <p:cNvSpPr>
            <a:spLocks noChangeArrowheads="1"/>
          </p:cNvSpPr>
          <p:nvPr/>
        </p:nvSpPr>
        <p:spPr bwMode="auto">
          <a:xfrm>
            <a:off x="5775350" y="2366417"/>
            <a:ext cx="914400" cy="914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887400" prstMaterial="legacyWireframe">
            <a:bevelT w="13500" h="13500" prst="angle"/>
            <a:bevelB w="13500" h="13500" prst="angle"/>
            <a:extrusionClr>
              <a:schemeClr val="tx1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>
              <a:defRPr/>
            </a:pPr>
            <a:endParaRPr lang="ja-JP" altLang="en-US"/>
          </a:p>
        </p:txBody>
      </p:sp>
      <p:sp>
        <p:nvSpPr>
          <p:cNvPr id="186380" name="Line 12"/>
          <p:cNvSpPr>
            <a:spLocks noChangeShapeType="1"/>
          </p:cNvSpPr>
          <p:nvPr/>
        </p:nvSpPr>
        <p:spPr bwMode="auto">
          <a:xfrm>
            <a:off x="5901035" y="2366417"/>
            <a:ext cx="0" cy="9350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ja-JP" altLang="en-US"/>
          </a:p>
        </p:txBody>
      </p:sp>
      <p:sp>
        <p:nvSpPr>
          <p:cNvPr id="186381" name="Line 13"/>
          <p:cNvSpPr>
            <a:spLocks noChangeShapeType="1"/>
          </p:cNvSpPr>
          <p:nvPr/>
        </p:nvSpPr>
        <p:spPr bwMode="auto">
          <a:xfrm>
            <a:off x="6012160" y="2366417"/>
            <a:ext cx="0" cy="9350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ja-JP" altLang="en-US"/>
          </a:p>
        </p:txBody>
      </p:sp>
      <p:sp>
        <p:nvSpPr>
          <p:cNvPr id="186382" name="Line 14"/>
          <p:cNvSpPr>
            <a:spLocks noChangeShapeType="1"/>
          </p:cNvSpPr>
          <p:nvPr/>
        </p:nvSpPr>
        <p:spPr bwMode="auto">
          <a:xfrm>
            <a:off x="6118250" y="2366417"/>
            <a:ext cx="0" cy="9350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ja-JP" altLang="en-US"/>
          </a:p>
        </p:txBody>
      </p:sp>
      <p:sp>
        <p:nvSpPr>
          <p:cNvPr id="186383" name="Line 15"/>
          <p:cNvSpPr>
            <a:spLocks noChangeShapeType="1"/>
          </p:cNvSpPr>
          <p:nvPr/>
        </p:nvSpPr>
        <p:spPr bwMode="auto">
          <a:xfrm>
            <a:off x="6227787" y="2366417"/>
            <a:ext cx="0" cy="9350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ja-JP" altLang="en-US"/>
          </a:p>
        </p:txBody>
      </p:sp>
      <p:sp>
        <p:nvSpPr>
          <p:cNvPr id="186384" name="Line 16"/>
          <p:cNvSpPr>
            <a:spLocks noChangeShapeType="1"/>
          </p:cNvSpPr>
          <p:nvPr/>
        </p:nvSpPr>
        <p:spPr bwMode="auto">
          <a:xfrm>
            <a:off x="6338912" y="2366417"/>
            <a:ext cx="0" cy="9350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ja-JP" altLang="en-US"/>
          </a:p>
        </p:txBody>
      </p:sp>
      <p:sp>
        <p:nvSpPr>
          <p:cNvPr id="186385" name="Line 17"/>
          <p:cNvSpPr>
            <a:spLocks noChangeShapeType="1"/>
          </p:cNvSpPr>
          <p:nvPr/>
        </p:nvSpPr>
        <p:spPr bwMode="auto">
          <a:xfrm rot="16200000">
            <a:off x="6232550" y="2701380"/>
            <a:ext cx="0" cy="9350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ja-JP" altLang="en-US"/>
          </a:p>
        </p:txBody>
      </p:sp>
      <p:sp>
        <p:nvSpPr>
          <p:cNvPr id="186386" name="Line 18"/>
          <p:cNvSpPr>
            <a:spLocks noChangeShapeType="1"/>
          </p:cNvSpPr>
          <p:nvPr/>
        </p:nvSpPr>
        <p:spPr bwMode="auto">
          <a:xfrm rot="16200000">
            <a:off x="6232550" y="2601367"/>
            <a:ext cx="0" cy="9350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ja-JP" altLang="en-US"/>
          </a:p>
        </p:txBody>
      </p:sp>
      <p:sp>
        <p:nvSpPr>
          <p:cNvPr id="186387" name="Line 19"/>
          <p:cNvSpPr>
            <a:spLocks noChangeShapeType="1"/>
          </p:cNvSpPr>
          <p:nvPr/>
        </p:nvSpPr>
        <p:spPr bwMode="auto">
          <a:xfrm>
            <a:off x="6450037" y="2366417"/>
            <a:ext cx="0" cy="9350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ja-JP" altLang="en-US"/>
          </a:p>
        </p:txBody>
      </p:sp>
      <p:sp>
        <p:nvSpPr>
          <p:cNvPr id="186388" name="Line 20"/>
          <p:cNvSpPr>
            <a:spLocks noChangeShapeType="1"/>
          </p:cNvSpPr>
          <p:nvPr/>
        </p:nvSpPr>
        <p:spPr bwMode="auto">
          <a:xfrm>
            <a:off x="6554812" y="2366417"/>
            <a:ext cx="0" cy="9350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ja-JP" altLang="en-US"/>
          </a:p>
        </p:txBody>
      </p:sp>
      <p:sp>
        <p:nvSpPr>
          <p:cNvPr id="186389" name="Line 21"/>
          <p:cNvSpPr>
            <a:spLocks noChangeShapeType="1"/>
          </p:cNvSpPr>
          <p:nvPr/>
        </p:nvSpPr>
        <p:spPr bwMode="auto">
          <a:xfrm rot="16200000">
            <a:off x="6242075" y="2485480"/>
            <a:ext cx="0" cy="9350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ja-JP" altLang="en-US"/>
          </a:p>
        </p:txBody>
      </p:sp>
      <p:sp>
        <p:nvSpPr>
          <p:cNvPr id="186390" name="Line 22"/>
          <p:cNvSpPr>
            <a:spLocks noChangeShapeType="1"/>
          </p:cNvSpPr>
          <p:nvPr/>
        </p:nvSpPr>
        <p:spPr bwMode="auto">
          <a:xfrm rot="16200000">
            <a:off x="6232550" y="2379117"/>
            <a:ext cx="0" cy="9350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ja-JP" altLang="en-US"/>
          </a:p>
        </p:txBody>
      </p:sp>
      <p:sp>
        <p:nvSpPr>
          <p:cNvPr id="186391" name="Line 23"/>
          <p:cNvSpPr>
            <a:spLocks noChangeShapeType="1"/>
          </p:cNvSpPr>
          <p:nvPr/>
        </p:nvSpPr>
        <p:spPr bwMode="auto">
          <a:xfrm rot="16200000">
            <a:off x="6242075" y="2279105"/>
            <a:ext cx="0" cy="9350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ja-JP" altLang="en-US"/>
          </a:p>
        </p:txBody>
      </p:sp>
      <p:sp>
        <p:nvSpPr>
          <p:cNvPr id="186392" name="Line 24"/>
          <p:cNvSpPr>
            <a:spLocks noChangeShapeType="1"/>
          </p:cNvSpPr>
          <p:nvPr/>
        </p:nvSpPr>
        <p:spPr bwMode="auto">
          <a:xfrm rot="16200000">
            <a:off x="6242075" y="2167955"/>
            <a:ext cx="0" cy="9350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ja-JP" altLang="en-US"/>
          </a:p>
        </p:txBody>
      </p:sp>
      <p:sp>
        <p:nvSpPr>
          <p:cNvPr id="186393" name="Line 25"/>
          <p:cNvSpPr>
            <a:spLocks noChangeShapeType="1"/>
          </p:cNvSpPr>
          <p:nvPr/>
        </p:nvSpPr>
        <p:spPr bwMode="auto">
          <a:xfrm rot="16200000">
            <a:off x="6242075" y="2063205"/>
            <a:ext cx="0" cy="9350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ja-JP" altLang="en-US"/>
          </a:p>
        </p:txBody>
      </p:sp>
      <p:sp>
        <p:nvSpPr>
          <p:cNvPr id="186394" name="Line 26"/>
          <p:cNvSpPr>
            <a:spLocks noChangeShapeType="1"/>
          </p:cNvSpPr>
          <p:nvPr/>
        </p:nvSpPr>
        <p:spPr bwMode="auto">
          <a:xfrm flipV="1">
            <a:off x="6710387" y="2221955"/>
            <a:ext cx="288925" cy="287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ja-JP" altLang="en-US"/>
          </a:p>
        </p:txBody>
      </p:sp>
      <p:sp>
        <p:nvSpPr>
          <p:cNvPr id="186395" name="Line 27"/>
          <p:cNvSpPr>
            <a:spLocks noChangeShapeType="1"/>
          </p:cNvSpPr>
          <p:nvPr/>
        </p:nvSpPr>
        <p:spPr bwMode="auto">
          <a:xfrm flipV="1">
            <a:off x="6710387" y="2333080"/>
            <a:ext cx="288925" cy="287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ja-JP" altLang="en-US"/>
          </a:p>
        </p:txBody>
      </p:sp>
      <p:sp>
        <p:nvSpPr>
          <p:cNvPr id="186396" name="Line 28"/>
          <p:cNvSpPr>
            <a:spLocks noChangeShapeType="1"/>
          </p:cNvSpPr>
          <p:nvPr/>
        </p:nvSpPr>
        <p:spPr bwMode="auto">
          <a:xfrm flipV="1">
            <a:off x="6710387" y="2448967"/>
            <a:ext cx="288925" cy="287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ja-JP" altLang="en-US"/>
          </a:p>
        </p:txBody>
      </p:sp>
      <p:sp>
        <p:nvSpPr>
          <p:cNvPr id="186397" name="Line 29"/>
          <p:cNvSpPr>
            <a:spLocks noChangeShapeType="1"/>
          </p:cNvSpPr>
          <p:nvPr/>
        </p:nvSpPr>
        <p:spPr bwMode="auto">
          <a:xfrm flipV="1">
            <a:off x="6710387" y="2553742"/>
            <a:ext cx="288925" cy="287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ja-JP" altLang="en-US"/>
          </a:p>
        </p:txBody>
      </p:sp>
      <p:sp>
        <p:nvSpPr>
          <p:cNvPr id="186398" name="Line 30"/>
          <p:cNvSpPr>
            <a:spLocks noChangeShapeType="1"/>
          </p:cNvSpPr>
          <p:nvPr/>
        </p:nvSpPr>
        <p:spPr bwMode="auto">
          <a:xfrm flipV="1">
            <a:off x="6699275" y="2677567"/>
            <a:ext cx="288925" cy="287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ja-JP" altLang="en-US"/>
          </a:p>
        </p:txBody>
      </p:sp>
      <p:sp>
        <p:nvSpPr>
          <p:cNvPr id="186399" name="Line 31"/>
          <p:cNvSpPr>
            <a:spLocks noChangeShapeType="1"/>
          </p:cNvSpPr>
          <p:nvPr/>
        </p:nvSpPr>
        <p:spPr bwMode="auto">
          <a:xfrm flipV="1">
            <a:off x="6699275" y="2787105"/>
            <a:ext cx="288925" cy="287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ja-JP" altLang="en-US"/>
          </a:p>
        </p:txBody>
      </p:sp>
      <p:sp>
        <p:nvSpPr>
          <p:cNvPr id="186400" name="Line 32"/>
          <p:cNvSpPr>
            <a:spLocks noChangeShapeType="1"/>
          </p:cNvSpPr>
          <p:nvPr/>
        </p:nvSpPr>
        <p:spPr bwMode="auto">
          <a:xfrm flipV="1">
            <a:off x="6699275" y="2882355"/>
            <a:ext cx="288925" cy="287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ja-JP" altLang="en-US"/>
          </a:p>
        </p:txBody>
      </p:sp>
      <p:sp>
        <p:nvSpPr>
          <p:cNvPr id="186401" name="Line 33"/>
          <p:cNvSpPr>
            <a:spLocks noChangeShapeType="1"/>
          </p:cNvSpPr>
          <p:nvPr/>
        </p:nvSpPr>
        <p:spPr bwMode="auto">
          <a:xfrm>
            <a:off x="6759600" y="2293392"/>
            <a:ext cx="0" cy="9350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ja-JP" altLang="en-US"/>
          </a:p>
        </p:txBody>
      </p:sp>
      <p:sp>
        <p:nvSpPr>
          <p:cNvPr id="186402" name="Line 34"/>
          <p:cNvSpPr>
            <a:spLocks noChangeShapeType="1"/>
          </p:cNvSpPr>
          <p:nvPr/>
        </p:nvSpPr>
        <p:spPr bwMode="auto">
          <a:xfrm>
            <a:off x="6843737" y="2221955"/>
            <a:ext cx="0" cy="9350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ja-JP" altLang="en-US"/>
          </a:p>
        </p:txBody>
      </p:sp>
      <p:sp>
        <p:nvSpPr>
          <p:cNvPr id="186403" name="Line 35"/>
          <p:cNvSpPr>
            <a:spLocks noChangeShapeType="1"/>
          </p:cNvSpPr>
          <p:nvPr/>
        </p:nvSpPr>
        <p:spPr bwMode="auto">
          <a:xfrm>
            <a:off x="6915175" y="2150517"/>
            <a:ext cx="0" cy="9350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ja-JP" altLang="en-US"/>
          </a:p>
        </p:txBody>
      </p:sp>
      <p:sp>
        <p:nvSpPr>
          <p:cNvPr id="186404" name="Line 36"/>
          <p:cNvSpPr>
            <a:spLocks noChangeShapeType="1"/>
          </p:cNvSpPr>
          <p:nvPr/>
        </p:nvSpPr>
        <p:spPr bwMode="auto">
          <a:xfrm flipV="1">
            <a:off x="5873775" y="2059409"/>
            <a:ext cx="322212" cy="30542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ja-JP" altLang="en-US"/>
          </a:p>
        </p:txBody>
      </p:sp>
      <p:sp>
        <p:nvSpPr>
          <p:cNvPr id="186405" name="Line 37"/>
          <p:cNvSpPr>
            <a:spLocks noChangeShapeType="1"/>
          </p:cNvSpPr>
          <p:nvPr/>
        </p:nvSpPr>
        <p:spPr bwMode="auto">
          <a:xfrm flipV="1">
            <a:off x="5991250" y="2059409"/>
            <a:ext cx="276745" cy="30542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ja-JP" altLang="en-US"/>
          </a:p>
        </p:txBody>
      </p:sp>
      <p:sp>
        <p:nvSpPr>
          <p:cNvPr id="186406" name="Line 38"/>
          <p:cNvSpPr>
            <a:spLocks noChangeShapeType="1"/>
          </p:cNvSpPr>
          <p:nvPr/>
        </p:nvSpPr>
        <p:spPr bwMode="auto">
          <a:xfrm flipV="1">
            <a:off x="6111899" y="2059409"/>
            <a:ext cx="300111" cy="30542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ja-JP" altLang="en-US"/>
          </a:p>
        </p:txBody>
      </p:sp>
      <p:sp>
        <p:nvSpPr>
          <p:cNvPr id="186407" name="Line 39"/>
          <p:cNvSpPr>
            <a:spLocks noChangeShapeType="1"/>
          </p:cNvSpPr>
          <p:nvPr/>
        </p:nvSpPr>
        <p:spPr bwMode="auto">
          <a:xfrm flipV="1">
            <a:off x="6229375" y="2059408"/>
            <a:ext cx="326652" cy="30542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ja-JP" altLang="en-US"/>
          </a:p>
        </p:txBody>
      </p:sp>
      <p:sp>
        <p:nvSpPr>
          <p:cNvPr id="186408" name="Line 40"/>
          <p:cNvSpPr>
            <a:spLocks noChangeShapeType="1"/>
          </p:cNvSpPr>
          <p:nvPr/>
        </p:nvSpPr>
        <p:spPr bwMode="auto">
          <a:xfrm flipV="1">
            <a:off x="6340499" y="2059409"/>
            <a:ext cx="287535" cy="30542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ja-JP" altLang="en-US"/>
          </a:p>
        </p:txBody>
      </p:sp>
      <p:sp>
        <p:nvSpPr>
          <p:cNvPr id="186409" name="Line 41"/>
          <p:cNvSpPr>
            <a:spLocks noChangeShapeType="1"/>
          </p:cNvSpPr>
          <p:nvPr/>
        </p:nvSpPr>
        <p:spPr bwMode="auto">
          <a:xfrm flipV="1">
            <a:off x="6451625" y="2059409"/>
            <a:ext cx="320426" cy="30542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ja-JP" altLang="en-US"/>
          </a:p>
        </p:txBody>
      </p:sp>
      <p:sp>
        <p:nvSpPr>
          <p:cNvPr id="186411" name="Line 43"/>
          <p:cNvSpPr>
            <a:spLocks noChangeShapeType="1"/>
          </p:cNvSpPr>
          <p:nvPr/>
        </p:nvSpPr>
        <p:spPr bwMode="auto">
          <a:xfrm rot="16200000">
            <a:off x="6280175" y="1825080"/>
            <a:ext cx="0" cy="9350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ja-JP" altLang="en-US"/>
          </a:p>
        </p:txBody>
      </p:sp>
      <p:sp>
        <p:nvSpPr>
          <p:cNvPr id="186412" name="Line 44"/>
          <p:cNvSpPr>
            <a:spLocks noChangeShapeType="1"/>
          </p:cNvSpPr>
          <p:nvPr/>
        </p:nvSpPr>
        <p:spPr bwMode="auto">
          <a:xfrm rot="16200000">
            <a:off x="6362725" y="1753642"/>
            <a:ext cx="0" cy="9350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ja-JP" altLang="en-US"/>
          </a:p>
        </p:txBody>
      </p:sp>
      <p:sp>
        <p:nvSpPr>
          <p:cNvPr id="186413" name="Line 45"/>
          <p:cNvSpPr>
            <a:spLocks noChangeShapeType="1"/>
          </p:cNvSpPr>
          <p:nvPr/>
        </p:nvSpPr>
        <p:spPr bwMode="auto">
          <a:xfrm rot="16200000">
            <a:off x="6429400" y="1682205"/>
            <a:ext cx="0" cy="9350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ja-JP" altLang="en-US"/>
          </a:p>
        </p:txBody>
      </p:sp>
      <p:graphicFrame>
        <p:nvGraphicFramePr>
          <p:cNvPr id="86033" name="Object 4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92500681"/>
              </p:ext>
            </p:extLst>
          </p:nvPr>
        </p:nvGraphicFramePr>
        <p:xfrm>
          <a:off x="1800201" y="3561804"/>
          <a:ext cx="85725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0352" name="数式" r:id="rId3" imgW="571500" imgH="203200" progId="Equation.3">
                  <p:embed/>
                </p:oleObj>
              </mc:Choice>
              <mc:Fallback>
                <p:oleObj name="数式" r:id="rId3" imgW="571500" imgH="203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00201" y="3561804"/>
                        <a:ext cx="857250" cy="304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6034" name="Object 4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71063715"/>
              </p:ext>
            </p:extLst>
          </p:nvPr>
        </p:nvGraphicFramePr>
        <p:xfrm>
          <a:off x="5508649" y="3552279"/>
          <a:ext cx="1581150" cy="323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0353" name="数式" r:id="rId5" imgW="1054100" imgH="215900" progId="Equation.3">
                  <p:embed/>
                </p:oleObj>
              </mc:Choice>
              <mc:Fallback>
                <p:oleObj name="数式" r:id="rId5" imgW="1054100" imgH="215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08649" y="3552279"/>
                        <a:ext cx="1581150" cy="323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6416" name="Line 48"/>
          <p:cNvSpPr>
            <a:spLocks noChangeShapeType="1"/>
          </p:cNvSpPr>
          <p:nvPr/>
        </p:nvSpPr>
        <p:spPr bwMode="auto">
          <a:xfrm>
            <a:off x="3934495" y="2798217"/>
            <a:ext cx="10080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ja-JP" altLang="en-US"/>
          </a:p>
        </p:txBody>
      </p:sp>
      <p:sp>
        <p:nvSpPr>
          <p:cNvPr id="186417" name="Text Box 49"/>
          <p:cNvSpPr txBox="1">
            <a:spLocks noChangeArrowheads="1"/>
          </p:cNvSpPr>
          <p:nvPr/>
        </p:nvSpPr>
        <p:spPr bwMode="auto">
          <a:xfrm>
            <a:off x="3923928" y="2902992"/>
            <a:ext cx="1125537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ja-JP" sz="1600" dirty="0">
                <a:latin typeface="HGS創英角ﾎﾟｯﾌﾟ体" charset="0"/>
                <a:ea typeface="HGS創英角ﾎﾟｯﾌﾟ体" charset="0"/>
                <a:cs typeface="HGS創英角ﾎﾟｯﾌﾟ体" charset="0"/>
              </a:rPr>
              <a:t>discretize</a:t>
            </a:r>
          </a:p>
        </p:txBody>
      </p:sp>
      <p:graphicFrame>
        <p:nvGraphicFramePr>
          <p:cNvPr id="86019" name="Object 5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30423557"/>
              </p:ext>
            </p:extLst>
          </p:nvPr>
        </p:nvGraphicFramePr>
        <p:xfrm>
          <a:off x="2125811" y="5319589"/>
          <a:ext cx="85725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0354" name="数式" r:id="rId7" imgW="571500" imgH="203200" progId="Equation.3">
                  <p:embed/>
                </p:oleObj>
              </mc:Choice>
              <mc:Fallback>
                <p:oleObj name="数式" r:id="rId7" imgW="571500" imgH="203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25811" y="5319589"/>
                        <a:ext cx="857250" cy="304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6020" name="Object 5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20551937"/>
              </p:ext>
            </p:extLst>
          </p:nvPr>
        </p:nvGraphicFramePr>
        <p:xfrm>
          <a:off x="4897438" y="5229225"/>
          <a:ext cx="196215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0355" name="数式" r:id="rId9" imgW="1308100" imgH="254000" progId="Equation.3">
                  <p:embed/>
                </p:oleObj>
              </mc:Choice>
              <mc:Fallback>
                <p:oleObj name="数式" r:id="rId9" imgW="1308100" imgH="254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97438" y="5229225"/>
                        <a:ext cx="1962150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6420" name="Line 52"/>
          <p:cNvSpPr>
            <a:spLocks noChangeShapeType="1"/>
          </p:cNvSpPr>
          <p:nvPr/>
        </p:nvSpPr>
        <p:spPr bwMode="auto">
          <a:xfrm>
            <a:off x="3368402" y="5445224"/>
            <a:ext cx="79208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ja-JP" altLang="en-US"/>
          </a:p>
        </p:txBody>
      </p:sp>
      <p:sp>
        <p:nvSpPr>
          <p:cNvPr id="186421" name="Text Box 53"/>
          <p:cNvSpPr txBox="1">
            <a:spLocks noChangeArrowheads="1"/>
          </p:cNvSpPr>
          <p:nvPr/>
        </p:nvSpPr>
        <p:spPr bwMode="auto">
          <a:xfrm>
            <a:off x="2072258" y="5589240"/>
            <a:ext cx="9969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ja-JP" sz="1600" dirty="0">
                <a:latin typeface="HGS創英角ﾎﾟｯﾌﾟ体" charset="0"/>
                <a:ea typeface="HGS創英角ﾎﾟｯﾌﾟ体" charset="0"/>
                <a:cs typeface="HGS創英角ﾎﾟｯﾌﾟ体" charset="0"/>
              </a:rPr>
              <a:t>function</a:t>
            </a:r>
          </a:p>
        </p:txBody>
      </p:sp>
      <p:sp>
        <p:nvSpPr>
          <p:cNvPr id="186422" name="Text Box 54"/>
          <p:cNvSpPr txBox="1">
            <a:spLocks noChangeArrowheads="1"/>
          </p:cNvSpPr>
          <p:nvPr/>
        </p:nvSpPr>
        <p:spPr bwMode="auto">
          <a:xfrm>
            <a:off x="4880570" y="5589240"/>
            <a:ext cx="736099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ja-JP" sz="1600" dirty="0" smtClean="0">
                <a:latin typeface="HGS創英角ﾎﾟｯﾌﾟ体" charset="0"/>
                <a:ea typeface="HGS創英角ﾎﾟｯﾌﾟ体" charset="0"/>
                <a:cs typeface="HGS創英角ﾎﾟｯﾌﾟ体" charset="0"/>
              </a:rPr>
              <a:t>vector</a:t>
            </a:r>
            <a:endParaRPr lang="en-US" altLang="ja-JP" sz="1600" dirty="0">
              <a:latin typeface="HGS創英角ﾎﾟｯﾌﾟ体" charset="0"/>
              <a:ea typeface="HGS創英角ﾎﾟｯﾌﾟ体" charset="0"/>
              <a:cs typeface="HGS創英角ﾎﾟｯﾌﾟ体" charset="0"/>
            </a:endParaRPr>
          </a:p>
        </p:txBody>
      </p:sp>
      <p:sp>
        <p:nvSpPr>
          <p:cNvPr id="186426" name="Rectangle 58"/>
          <p:cNvSpPr>
            <a:spLocks noChangeArrowheads="1"/>
          </p:cNvSpPr>
          <p:nvPr/>
        </p:nvSpPr>
        <p:spPr bwMode="auto">
          <a:xfrm>
            <a:off x="971600" y="1412776"/>
            <a:ext cx="7056784" cy="352695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ja-JP" altLang="en-US"/>
          </a:p>
        </p:txBody>
      </p:sp>
      <p:sp>
        <p:nvSpPr>
          <p:cNvPr id="186429" name="Text Box 61"/>
          <p:cNvSpPr txBox="1">
            <a:spLocks noChangeArrowheads="1"/>
          </p:cNvSpPr>
          <p:nvPr/>
        </p:nvSpPr>
        <p:spPr bwMode="auto">
          <a:xfrm>
            <a:off x="2041501" y="1701254"/>
            <a:ext cx="8953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ja-JP" altLang="en-US" sz="1400">
                <a:latin typeface="HGS創英角ﾎﾟｯﾌﾟ体" charset="0"/>
                <a:ea typeface="HGS創英角ﾎﾟｯﾌﾟ体" charset="0"/>
                <a:cs typeface="HGS創英角ﾎﾟｯﾌﾟ体" charset="0"/>
              </a:rPr>
              <a:t>連続空間</a:t>
            </a:r>
          </a:p>
        </p:txBody>
      </p:sp>
      <p:sp>
        <p:nvSpPr>
          <p:cNvPr id="186430" name="Text Box 62"/>
          <p:cNvSpPr txBox="1">
            <a:spLocks noChangeArrowheads="1"/>
          </p:cNvSpPr>
          <p:nvPr/>
        </p:nvSpPr>
        <p:spPr bwMode="auto">
          <a:xfrm>
            <a:off x="6124599" y="1701254"/>
            <a:ext cx="8953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ja-JP" altLang="en-US" sz="1400" dirty="0">
                <a:latin typeface="HGS創英角ﾎﾟｯﾌﾟ体" charset="0"/>
                <a:ea typeface="HGS創英角ﾎﾟｯﾌﾟ体" charset="0"/>
                <a:cs typeface="HGS創英角ﾎﾟｯﾌﾟ体" charset="0"/>
              </a:rPr>
              <a:t>離散空間</a:t>
            </a:r>
          </a:p>
        </p:txBody>
      </p:sp>
      <p:sp>
        <p:nvSpPr>
          <p:cNvPr id="186432" name="Text Box 64"/>
          <p:cNvSpPr txBox="1">
            <a:spLocks noChangeArrowheads="1"/>
          </p:cNvSpPr>
          <p:nvPr/>
        </p:nvSpPr>
        <p:spPr bwMode="auto">
          <a:xfrm>
            <a:off x="5361012" y="4017020"/>
            <a:ext cx="201930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ja-JP" sz="1200" i="1" dirty="0" err="1">
                <a:latin typeface="Times New Roman" charset="0"/>
              </a:rPr>
              <a:t>i</a:t>
            </a:r>
            <a:r>
              <a:rPr lang="en-US" altLang="ja-JP" sz="1200" i="1" dirty="0">
                <a:latin typeface="Times New Roman" charset="0"/>
              </a:rPr>
              <a:t> = </a:t>
            </a:r>
            <a:r>
              <a:rPr lang="ja-JP" altLang="en-US" sz="1200" dirty="0"/>
              <a:t>格子点に付けた通し番号</a:t>
            </a:r>
          </a:p>
        </p:txBody>
      </p:sp>
      <p:sp>
        <p:nvSpPr>
          <p:cNvPr id="63" name="Line 41"/>
          <p:cNvSpPr>
            <a:spLocks noChangeShapeType="1"/>
          </p:cNvSpPr>
          <p:nvPr/>
        </p:nvSpPr>
        <p:spPr bwMode="auto">
          <a:xfrm flipV="1">
            <a:off x="6556027" y="2042020"/>
            <a:ext cx="320426" cy="30542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ja-JP" altLang="en-US"/>
          </a:p>
        </p:txBody>
      </p:sp>
      <p:graphicFrame>
        <p:nvGraphicFramePr>
          <p:cNvPr id="64" name="Object 4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77839592"/>
              </p:ext>
            </p:extLst>
          </p:nvPr>
        </p:nvGraphicFramePr>
        <p:xfrm>
          <a:off x="5824686" y="4435673"/>
          <a:ext cx="1771650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0356" name="数式" r:id="rId11" imgW="1181100" imgH="228600" progId="Equation.3">
                  <p:embed/>
                </p:oleObj>
              </mc:Choice>
              <mc:Fallback>
                <p:oleObj name="数式" r:id="rId11" imgW="11811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24686" y="4435673"/>
                        <a:ext cx="1771650" cy="342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5" name="Text Box 64"/>
          <p:cNvSpPr txBox="1">
            <a:spLocks noChangeArrowheads="1"/>
          </p:cNvSpPr>
          <p:nvPr/>
        </p:nvSpPr>
        <p:spPr bwMode="auto">
          <a:xfrm>
            <a:off x="4870579" y="4446706"/>
            <a:ext cx="954107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ja-JP" altLang="en-US" sz="1200" dirty="0" smtClean="0">
                <a:latin typeface="Times New Roman" charset="0"/>
              </a:rPr>
              <a:t>全格子点数</a:t>
            </a:r>
            <a:endParaRPr lang="ja-JP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2826931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io_tools_module.f90</a:t>
            </a:r>
            <a:endParaRPr kumimoji="1" lang="ja-JP" altLang="en-US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539552" y="1268760"/>
            <a:ext cx="282641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入力ファイルから</a:t>
            </a:r>
            <a:endParaRPr kumimoji="1" lang="en-US" altLang="ja-JP" dirty="0" smtClean="0"/>
          </a:p>
          <a:p>
            <a:endParaRPr lang="en-US" altLang="ja-JP" dirty="0"/>
          </a:p>
          <a:p>
            <a:r>
              <a:rPr kumimoji="1" lang="ja-JP" altLang="en-US" i="1" dirty="0" smtClean="0"/>
              <a:t>　キーワード　　値１　値２</a:t>
            </a:r>
            <a:r>
              <a:rPr kumimoji="1" lang="en-US" altLang="ja-JP" i="1" dirty="0" smtClean="0"/>
              <a:t> ‥</a:t>
            </a:r>
          </a:p>
          <a:p>
            <a:endParaRPr lang="en-US" altLang="ja-JP" dirty="0"/>
          </a:p>
          <a:p>
            <a:r>
              <a:rPr kumimoji="1" lang="ja-JP" altLang="en-US" dirty="0" smtClean="0"/>
              <a:t>という形式でデータを読み込む</a:t>
            </a:r>
            <a:endParaRPr kumimoji="1" lang="ja-JP" altLang="en-US" dirty="0"/>
          </a:p>
        </p:txBody>
      </p:sp>
      <p:sp>
        <p:nvSpPr>
          <p:cNvPr id="4" name="正方形/長方形 3"/>
          <p:cNvSpPr/>
          <p:nvPr/>
        </p:nvSpPr>
        <p:spPr>
          <a:xfrm>
            <a:off x="3131840" y="3230974"/>
            <a:ext cx="5472608" cy="286232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square">
            <a:spAutoFit/>
          </a:bodyPr>
          <a:lstStyle/>
          <a:p>
            <a:r>
              <a:rPr lang="en-US" altLang="ja-JP" sz="1200" dirty="0">
                <a:latin typeface="Courier"/>
                <a:cs typeface="Courier"/>
              </a:rPr>
              <a:t> SUBROUTINE </a:t>
            </a:r>
            <a:r>
              <a:rPr lang="en-US" altLang="ja-JP" sz="1200" dirty="0" err="1">
                <a:latin typeface="Courier"/>
                <a:cs typeface="Courier"/>
              </a:rPr>
              <a:t>read_rgrid_mol</a:t>
            </a:r>
            <a:endParaRPr lang="en-US" altLang="ja-JP" sz="1200" dirty="0">
              <a:latin typeface="Courier"/>
              <a:cs typeface="Courier"/>
            </a:endParaRPr>
          </a:p>
          <a:p>
            <a:r>
              <a:rPr lang="en-US" altLang="ja-JP" sz="1200" dirty="0">
                <a:latin typeface="Courier"/>
                <a:cs typeface="Courier"/>
              </a:rPr>
              <a:t>    implicit none</a:t>
            </a:r>
          </a:p>
          <a:p>
            <a:r>
              <a:rPr lang="is-IS" altLang="ja-JP" sz="1200" dirty="0">
                <a:latin typeface="Courier"/>
                <a:cs typeface="Courier"/>
              </a:rPr>
              <a:t>    real(8) :: grid(3)</a:t>
            </a:r>
          </a:p>
          <a:p>
            <a:r>
              <a:rPr lang="en-US" altLang="ja-JP" sz="1200" dirty="0">
                <a:latin typeface="Courier"/>
                <a:cs typeface="Courier"/>
              </a:rPr>
              <a:t>    call </a:t>
            </a:r>
            <a:r>
              <a:rPr lang="en-US" altLang="ja-JP" sz="1200" dirty="0" err="1">
                <a:latin typeface="Courier"/>
                <a:cs typeface="Courier"/>
              </a:rPr>
              <a:t>write_border</a:t>
            </a:r>
            <a:r>
              <a:rPr lang="en-US" altLang="ja-JP" sz="1200" dirty="0">
                <a:latin typeface="Courier"/>
                <a:cs typeface="Courier"/>
              </a:rPr>
              <a:t>( 0, " </a:t>
            </a:r>
            <a:r>
              <a:rPr lang="en-US" altLang="ja-JP" sz="1200" dirty="0" err="1">
                <a:latin typeface="Courier"/>
                <a:cs typeface="Courier"/>
              </a:rPr>
              <a:t>read_rgrid_mol</a:t>
            </a:r>
            <a:r>
              <a:rPr lang="en-US" altLang="ja-JP" sz="1200" dirty="0">
                <a:latin typeface="Courier"/>
                <a:cs typeface="Courier"/>
              </a:rPr>
              <a:t>(start)" )</a:t>
            </a:r>
          </a:p>
          <a:p>
            <a:r>
              <a:rPr lang="ro-RO" altLang="ja-JP" sz="1200" dirty="0">
                <a:latin typeface="Courier"/>
                <a:cs typeface="Courier"/>
              </a:rPr>
              <a:t>    grid=0</a:t>
            </a:r>
          </a:p>
          <a:p>
            <a:r>
              <a:rPr lang="ro-RO" altLang="ja-JP" sz="1200" dirty="0">
                <a:latin typeface="Courier"/>
                <a:cs typeface="Courier"/>
              </a:rPr>
              <a:t>    </a:t>
            </a:r>
            <a:r>
              <a:rPr lang="ro-RO" altLang="ja-JP" sz="1200" dirty="0">
                <a:solidFill>
                  <a:srgbClr val="0000FF"/>
                </a:solidFill>
                <a:latin typeface="Courier"/>
                <a:cs typeface="Courier"/>
              </a:rPr>
              <a:t>call IOTools_readReal8Keyword( "MOLGRID", grid(1:2) )</a:t>
            </a:r>
          </a:p>
          <a:p>
            <a:r>
              <a:rPr lang="de-DE" altLang="ja-JP" sz="1200" dirty="0">
                <a:latin typeface="Courier"/>
                <a:cs typeface="Courier"/>
              </a:rPr>
              <a:t>    </a:t>
            </a:r>
            <a:r>
              <a:rPr lang="de-DE" altLang="ja-JP" sz="1200" dirty="0" err="1">
                <a:latin typeface="Courier"/>
                <a:cs typeface="Courier"/>
              </a:rPr>
              <a:t>Hsize</a:t>
            </a:r>
            <a:r>
              <a:rPr lang="de-DE" altLang="ja-JP" sz="1200" dirty="0">
                <a:latin typeface="Courier"/>
                <a:cs typeface="Courier"/>
              </a:rPr>
              <a:t> = </a:t>
            </a:r>
            <a:r>
              <a:rPr lang="de-DE" altLang="ja-JP" sz="1200" dirty="0" err="1">
                <a:latin typeface="Courier"/>
                <a:cs typeface="Courier"/>
              </a:rPr>
              <a:t>grid</a:t>
            </a:r>
            <a:r>
              <a:rPr lang="de-DE" altLang="ja-JP" sz="1200" dirty="0">
                <a:latin typeface="Courier"/>
                <a:cs typeface="Courier"/>
              </a:rPr>
              <a:t>(1)</a:t>
            </a:r>
          </a:p>
          <a:p>
            <a:r>
              <a:rPr lang="de-DE" altLang="ja-JP" sz="1200" dirty="0">
                <a:latin typeface="Courier"/>
                <a:cs typeface="Courier"/>
              </a:rPr>
              <a:t>    </a:t>
            </a:r>
            <a:r>
              <a:rPr lang="de-DE" altLang="ja-JP" sz="1200" dirty="0" err="1">
                <a:latin typeface="Courier"/>
                <a:cs typeface="Courier"/>
              </a:rPr>
              <a:t>Rsize</a:t>
            </a:r>
            <a:r>
              <a:rPr lang="de-DE" altLang="ja-JP" sz="1200" dirty="0">
                <a:latin typeface="Courier"/>
                <a:cs typeface="Courier"/>
              </a:rPr>
              <a:t> = </a:t>
            </a:r>
            <a:r>
              <a:rPr lang="de-DE" altLang="ja-JP" sz="1200" dirty="0" err="1">
                <a:latin typeface="Courier"/>
                <a:cs typeface="Courier"/>
              </a:rPr>
              <a:t>grid</a:t>
            </a:r>
            <a:r>
              <a:rPr lang="de-DE" altLang="ja-JP" sz="1200" dirty="0">
                <a:latin typeface="Courier"/>
                <a:cs typeface="Courier"/>
              </a:rPr>
              <a:t>(2)</a:t>
            </a:r>
          </a:p>
          <a:p>
            <a:r>
              <a:rPr lang="de-DE" altLang="ja-JP" sz="1200" dirty="0">
                <a:latin typeface="Courier"/>
                <a:cs typeface="Courier"/>
              </a:rPr>
              <a:t>    </a:t>
            </a:r>
            <a:r>
              <a:rPr lang="de-DE" altLang="ja-JP" sz="1200" dirty="0" err="1">
                <a:latin typeface="Courier"/>
                <a:cs typeface="Courier"/>
              </a:rPr>
              <a:t>Zsize</a:t>
            </a:r>
            <a:r>
              <a:rPr lang="de-DE" altLang="ja-JP" sz="1200" dirty="0">
                <a:latin typeface="Courier"/>
                <a:cs typeface="Courier"/>
              </a:rPr>
              <a:t> = </a:t>
            </a:r>
            <a:r>
              <a:rPr lang="de-DE" altLang="ja-JP" sz="1200" dirty="0" err="1">
                <a:latin typeface="Courier"/>
                <a:cs typeface="Courier"/>
              </a:rPr>
              <a:t>grid</a:t>
            </a:r>
            <a:r>
              <a:rPr lang="de-DE" altLang="ja-JP" sz="1200" dirty="0">
                <a:latin typeface="Courier"/>
                <a:cs typeface="Courier"/>
              </a:rPr>
              <a:t>(3)</a:t>
            </a:r>
          </a:p>
          <a:p>
            <a:r>
              <a:rPr lang="de-DE" altLang="ja-JP" sz="1200" dirty="0">
                <a:latin typeface="Courier"/>
                <a:cs typeface="Courier"/>
              </a:rPr>
              <a:t>    </a:t>
            </a:r>
            <a:r>
              <a:rPr lang="de-DE" altLang="ja-JP" sz="1200" dirty="0" err="1">
                <a:latin typeface="Courier"/>
                <a:cs typeface="Courier"/>
              </a:rPr>
              <a:t>write</a:t>
            </a:r>
            <a:r>
              <a:rPr lang="de-DE" altLang="ja-JP" sz="1200" dirty="0">
                <a:latin typeface="Courier"/>
                <a:cs typeface="Courier"/>
              </a:rPr>
              <a:t>(*,*) "</a:t>
            </a:r>
            <a:r>
              <a:rPr lang="de-DE" altLang="ja-JP" sz="1200" dirty="0" err="1">
                <a:latin typeface="Courier"/>
                <a:cs typeface="Courier"/>
              </a:rPr>
              <a:t>Box_Shape</a:t>
            </a:r>
            <a:r>
              <a:rPr lang="de-DE" altLang="ja-JP" sz="1200" dirty="0">
                <a:latin typeface="Courier"/>
                <a:cs typeface="Courier"/>
              </a:rPr>
              <a:t>=",</a:t>
            </a:r>
            <a:r>
              <a:rPr lang="de-DE" altLang="ja-JP" sz="1200" dirty="0" err="1">
                <a:latin typeface="Courier"/>
                <a:cs typeface="Courier"/>
              </a:rPr>
              <a:t>Box_Shape</a:t>
            </a:r>
            <a:endParaRPr lang="de-DE" altLang="ja-JP" sz="1200" dirty="0">
              <a:latin typeface="Courier"/>
              <a:cs typeface="Courier"/>
            </a:endParaRPr>
          </a:p>
          <a:p>
            <a:r>
              <a:rPr lang="en-US" altLang="ja-JP" sz="1200" dirty="0">
                <a:latin typeface="Courier"/>
                <a:cs typeface="Courier"/>
              </a:rPr>
              <a:t>    write(*,*) "</a:t>
            </a:r>
            <a:r>
              <a:rPr lang="en-US" altLang="ja-JP" sz="1200" dirty="0" err="1">
                <a:latin typeface="Courier"/>
                <a:cs typeface="Courier"/>
              </a:rPr>
              <a:t>Hsize</a:t>
            </a:r>
            <a:r>
              <a:rPr lang="en-US" altLang="ja-JP" sz="1200" dirty="0">
                <a:latin typeface="Courier"/>
                <a:cs typeface="Courier"/>
              </a:rPr>
              <a:t>=",</a:t>
            </a:r>
            <a:r>
              <a:rPr lang="en-US" altLang="ja-JP" sz="1200" dirty="0" err="1">
                <a:latin typeface="Courier"/>
                <a:cs typeface="Courier"/>
              </a:rPr>
              <a:t>Hsize</a:t>
            </a:r>
            <a:endParaRPr lang="en-US" altLang="ja-JP" sz="1200" dirty="0">
              <a:latin typeface="Courier"/>
              <a:cs typeface="Courier"/>
            </a:endParaRPr>
          </a:p>
          <a:p>
            <a:r>
              <a:rPr lang="en-US" altLang="ja-JP" sz="1200" dirty="0">
                <a:latin typeface="Courier"/>
                <a:cs typeface="Courier"/>
              </a:rPr>
              <a:t>    write(*,*) "</a:t>
            </a:r>
            <a:r>
              <a:rPr lang="en-US" altLang="ja-JP" sz="1200" dirty="0" err="1">
                <a:latin typeface="Courier"/>
                <a:cs typeface="Courier"/>
              </a:rPr>
              <a:t>Rsize</a:t>
            </a:r>
            <a:r>
              <a:rPr lang="en-US" altLang="ja-JP" sz="1200" dirty="0">
                <a:latin typeface="Courier"/>
                <a:cs typeface="Courier"/>
              </a:rPr>
              <a:t>=",</a:t>
            </a:r>
            <a:r>
              <a:rPr lang="en-US" altLang="ja-JP" sz="1200" dirty="0" err="1">
                <a:latin typeface="Courier"/>
                <a:cs typeface="Courier"/>
              </a:rPr>
              <a:t>Rsize</a:t>
            </a:r>
            <a:endParaRPr lang="en-US" altLang="ja-JP" sz="1200" dirty="0">
              <a:latin typeface="Courier"/>
              <a:cs typeface="Courier"/>
            </a:endParaRPr>
          </a:p>
          <a:p>
            <a:r>
              <a:rPr lang="en-US" altLang="ja-JP" sz="1200" dirty="0">
                <a:latin typeface="Courier"/>
                <a:cs typeface="Courier"/>
              </a:rPr>
              <a:t>    write(*,*) "</a:t>
            </a:r>
            <a:r>
              <a:rPr lang="en-US" altLang="ja-JP" sz="1200" dirty="0" err="1">
                <a:latin typeface="Courier"/>
                <a:cs typeface="Courier"/>
              </a:rPr>
              <a:t>Zsize</a:t>
            </a:r>
            <a:r>
              <a:rPr lang="en-US" altLang="ja-JP" sz="1200" dirty="0">
                <a:latin typeface="Courier"/>
                <a:cs typeface="Courier"/>
              </a:rPr>
              <a:t>=",</a:t>
            </a:r>
            <a:r>
              <a:rPr lang="en-US" altLang="ja-JP" sz="1200" dirty="0" err="1">
                <a:latin typeface="Courier"/>
                <a:cs typeface="Courier"/>
              </a:rPr>
              <a:t>Zsize</a:t>
            </a:r>
            <a:endParaRPr lang="en-US" altLang="ja-JP" sz="1200" dirty="0">
              <a:latin typeface="Courier"/>
              <a:cs typeface="Courier"/>
            </a:endParaRPr>
          </a:p>
          <a:p>
            <a:r>
              <a:rPr lang="en-US" altLang="ja-JP" sz="1200" dirty="0">
                <a:latin typeface="Courier"/>
                <a:cs typeface="Courier"/>
              </a:rPr>
              <a:t>    call </a:t>
            </a:r>
            <a:r>
              <a:rPr lang="en-US" altLang="ja-JP" sz="1200" dirty="0" err="1">
                <a:latin typeface="Courier"/>
                <a:cs typeface="Courier"/>
              </a:rPr>
              <a:t>write_border</a:t>
            </a:r>
            <a:r>
              <a:rPr lang="en-US" altLang="ja-JP" sz="1200" dirty="0">
                <a:latin typeface="Courier"/>
                <a:cs typeface="Courier"/>
              </a:rPr>
              <a:t>( 0, " </a:t>
            </a:r>
            <a:r>
              <a:rPr lang="en-US" altLang="ja-JP" sz="1200" dirty="0" err="1">
                <a:latin typeface="Courier"/>
                <a:cs typeface="Courier"/>
              </a:rPr>
              <a:t>read_rgrid_mol</a:t>
            </a:r>
            <a:r>
              <a:rPr lang="en-US" altLang="ja-JP" sz="1200" dirty="0">
                <a:latin typeface="Courier"/>
                <a:cs typeface="Courier"/>
              </a:rPr>
              <a:t>(end)" )</a:t>
            </a:r>
          </a:p>
          <a:p>
            <a:r>
              <a:rPr lang="en-US" altLang="ja-JP" sz="1200" dirty="0">
                <a:latin typeface="Courier"/>
                <a:cs typeface="Courier"/>
              </a:rPr>
              <a:t>  END SUBROUTINE </a:t>
            </a:r>
            <a:r>
              <a:rPr lang="en-US" altLang="ja-JP" sz="1200" dirty="0" err="1">
                <a:latin typeface="Courier"/>
                <a:cs typeface="Courier"/>
              </a:rPr>
              <a:t>read_rgrid_mol</a:t>
            </a:r>
            <a:endParaRPr lang="ja-JP" altLang="en-US" sz="1200" dirty="0">
              <a:latin typeface="Courier"/>
              <a:cs typeface="Courier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3203848" y="2870934"/>
            <a:ext cx="37665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例）</a:t>
            </a:r>
            <a:r>
              <a:rPr kumimoji="1" lang="en-US" altLang="ja-JP" dirty="0" smtClean="0"/>
              <a:t> </a:t>
            </a:r>
            <a:r>
              <a:rPr kumimoji="1" lang="en-US" altLang="ja-JP" dirty="0" err="1" smtClean="0"/>
              <a:t>read_rgrid_mol</a:t>
            </a:r>
            <a:r>
              <a:rPr kumimoji="1" lang="en-US" altLang="ja-JP" dirty="0" smtClean="0"/>
              <a:t> ( rgrid_mol_module.f90 )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9703296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練習</a:t>
            </a:r>
            <a:endParaRPr kumimoji="1" lang="ja-JP" altLang="en-US" dirty="0"/>
          </a:p>
        </p:txBody>
      </p:sp>
      <p:sp>
        <p:nvSpPr>
          <p:cNvPr id="4" name="正方形/長方形 3"/>
          <p:cNvSpPr/>
          <p:nvPr/>
        </p:nvSpPr>
        <p:spPr>
          <a:xfrm>
            <a:off x="1440160" y="2852936"/>
            <a:ext cx="4572000" cy="15696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>
            <a:spAutoFit/>
          </a:bodyPr>
          <a:lstStyle/>
          <a:p>
            <a:r>
              <a:rPr lang="en-US" altLang="ja-JP" dirty="0"/>
              <a:t>! --- Job control ---</a:t>
            </a:r>
          </a:p>
          <a:p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r>
              <a:rPr lang="en-US" altLang="ja-JP" dirty="0"/>
              <a:t>! --- Real-Space Grid ---</a:t>
            </a: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71600" y="1412776"/>
            <a:ext cx="613741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 smtClean="0"/>
              <a:t>① </a:t>
            </a:r>
            <a:r>
              <a:rPr lang="en-US" altLang="en-US" dirty="0" smtClean="0"/>
              <a:t>main.f90 </a:t>
            </a:r>
            <a:r>
              <a:rPr lang="ja-JP" altLang="en-US" dirty="0" smtClean="0"/>
              <a:t>の以下の箇所に、</a:t>
            </a:r>
            <a:r>
              <a:rPr kumimoji="1" lang="en-US" altLang="ja-JP" dirty="0" err="1" smtClean="0"/>
              <a:t>IOTools_readIntegerKeyword</a:t>
            </a:r>
            <a:r>
              <a:rPr kumimoji="1" lang="en-US" altLang="ja-JP" dirty="0" smtClean="0"/>
              <a:t> </a:t>
            </a:r>
            <a:r>
              <a:rPr kumimoji="1" lang="ja-JP" altLang="en-US" dirty="0" smtClean="0"/>
              <a:t>を使って、</a:t>
            </a:r>
            <a:endParaRPr kumimoji="1" lang="en-US" altLang="ja-JP" dirty="0" smtClean="0"/>
          </a:p>
          <a:p>
            <a:r>
              <a:rPr kumimoji="1" lang="en-US" altLang="ja-JP" dirty="0" smtClean="0"/>
              <a:t> SWSCF </a:t>
            </a:r>
            <a:r>
              <a:rPr lang="ja-JP" altLang="en-US" dirty="0" smtClean="0"/>
              <a:t>というキーワード</a:t>
            </a:r>
            <a:r>
              <a:rPr kumimoji="1" lang="ja-JP" altLang="en-US" dirty="0" smtClean="0"/>
              <a:t>の後に続く整数データを</a:t>
            </a:r>
            <a:r>
              <a:rPr kumimoji="1" lang="en-US" altLang="ja-JP" dirty="0" smtClean="0"/>
              <a:t> </a:t>
            </a:r>
            <a:r>
              <a:rPr kumimoji="1" lang="en-US" altLang="ja-JP" dirty="0" err="1" smtClean="0"/>
              <a:t>iswitch_scf</a:t>
            </a:r>
            <a:r>
              <a:rPr kumimoji="1" lang="en-US" altLang="ja-JP" dirty="0" smtClean="0"/>
              <a:t> </a:t>
            </a:r>
            <a:r>
              <a:rPr kumimoji="1" lang="ja-JP" altLang="en-US" dirty="0" smtClean="0"/>
              <a:t>とい</a:t>
            </a:r>
            <a:endParaRPr kumimoji="1" lang="en-US" altLang="ja-JP" dirty="0" smtClean="0"/>
          </a:p>
          <a:p>
            <a:r>
              <a:rPr kumimoji="1" lang="ja-JP" altLang="en-US" dirty="0" smtClean="0"/>
              <a:t>う変数に読み込ませる。</a:t>
            </a:r>
            <a:endParaRPr kumimoji="1" lang="ja-JP" altLang="en-US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1512168" y="2492896"/>
            <a:ext cx="20393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dirty="0" smtClean="0"/>
              <a:t>main.f90  69</a:t>
            </a:r>
            <a:r>
              <a:rPr lang="en-US" altLang="ja-JP" dirty="0" smtClean="0"/>
              <a:t>〜73</a:t>
            </a:r>
            <a:r>
              <a:rPr lang="ja-JP" altLang="en-US" dirty="0" smtClean="0"/>
              <a:t>行目</a:t>
            </a:r>
            <a:r>
              <a:rPr lang="en-US" altLang="en-US" dirty="0" smtClean="0"/>
              <a:t> </a:t>
            </a:r>
            <a:endParaRPr kumimoji="1" lang="ja-JP" altLang="en-US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1043608" y="4941168"/>
            <a:ext cx="6776214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 smtClean="0"/>
              <a:t>② </a:t>
            </a:r>
            <a:r>
              <a:rPr lang="ja-JP" altLang="en-US" dirty="0" smtClean="0"/>
              <a:t>同様に、</a:t>
            </a:r>
            <a:r>
              <a:rPr kumimoji="1" lang="en-US" altLang="ja-JP" dirty="0" smtClean="0"/>
              <a:t>SWTDDFT </a:t>
            </a:r>
            <a:r>
              <a:rPr lang="ja-JP" altLang="en-US" dirty="0" smtClean="0"/>
              <a:t>というキーワード</a:t>
            </a:r>
            <a:r>
              <a:rPr kumimoji="1" lang="ja-JP" altLang="en-US" dirty="0" smtClean="0"/>
              <a:t>の後に続く整数データを</a:t>
            </a:r>
            <a:r>
              <a:rPr kumimoji="1" lang="en-US" altLang="ja-JP" dirty="0" smtClean="0"/>
              <a:t> </a:t>
            </a:r>
            <a:r>
              <a:rPr kumimoji="1" lang="en-US" altLang="ja-JP" dirty="0" err="1" smtClean="0"/>
              <a:t>iswitch_tddft</a:t>
            </a:r>
            <a:endParaRPr kumimoji="1" lang="en-US" altLang="ja-JP" dirty="0" smtClean="0"/>
          </a:p>
          <a:p>
            <a:r>
              <a:rPr kumimoji="1" lang="ja-JP" altLang="en-US" dirty="0" smtClean="0"/>
              <a:t>という変数に読み込ませるプログラムも追加する。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62073641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入力ファイル（原子座標）</a:t>
            </a:r>
            <a:endParaRPr kumimoji="1" lang="ja-JP" altLang="en-US" dirty="0"/>
          </a:p>
        </p:txBody>
      </p:sp>
      <p:sp>
        <p:nvSpPr>
          <p:cNvPr id="3" name="正方形/長方形 2"/>
          <p:cNvSpPr/>
          <p:nvPr/>
        </p:nvSpPr>
        <p:spPr>
          <a:xfrm>
            <a:off x="827584" y="3356992"/>
            <a:ext cx="5022304" cy="175432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square">
            <a:spAutoFit/>
          </a:bodyPr>
          <a:lstStyle/>
          <a:p>
            <a:r>
              <a:rPr lang="de-DE" altLang="ja-JP" sz="1200" dirty="0"/>
              <a:t> 60</a:t>
            </a:r>
          </a:p>
          <a:p>
            <a:r>
              <a:rPr lang="de-DE" altLang="ja-JP" sz="1200" dirty="0"/>
              <a:t> </a:t>
            </a:r>
            <a:r>
              <a:rPr lang="de-DE" altLang="ja-JP" sz="1200" dirty="0" err="1"/>
              <a:t>Fullerene</a:t>
            </a:r>
            <a:r>
              <a:rPr lang="de-DE" altLang="ja-JP" sz="1200" dirty="0"/>
              <a:t>                     </a:t>
            </a:r>
          </a:p>
          <a:p>
            <a:r>
              <a:rPr lang="de-DE" altLang="ja-JP" sz="1200" dirty="0"/>
              <a:t>C    3.456694863253665   0.001766699988377  -0.700452439042386</a:t>
            </a:r>
          </a:p>
          <a:p>
            <a:r>
              <a:rPr lang="de-DE" altLang="ja-JP" sz="1200" dirty="0"/>
              <a:t>C    3.014558712725903   1.177829737515524  -1.422361981504265</a:t>
            </a:r>
          </a:p>
          <a:p>
            <a:r>
              <a:rPr lang="de-DE" altLang="ja-JP" sz="1200" dirty="0"/>
              <a:t>C    2.291755157682169   0.730233678041475  -2.586644063033040</a:t>
            </a:r>
          </a:p>
          <a:p>
            <a:r>
              <a:rPr lang="de-DE" altLang="ja-JP" sz="1200" dirty="0"/>
              <a:t>C    3.023781359580842  -1.166402447897125  -</a:t>
            </a:r>
            <a:r>
              <a:rPr lang="de-DE" altLang="ja-JP" sz="1200" dirty="0" smtClean="0"/>
              <a:t>1.426837127188259</a:t>
            </a:r>
          </a:p>
          <a:p>
            <a:r>
              <a:rPr lang="ja-JP" altLang="ja-JP" sz="1200" dirty="0"/>
              <a:t>　</a:t>
            </a:r>
            <a:r>
              <a:rPr lang="ja-JP" altLang="en-US" sz="1200" dirty="0" smtClean="0"/>
              <a:t>　　・</a:t>
            </a:r>
            <a:endParaRPr lang="en-US" altLang="ja-JP" sz="1200" dirty="0" smtClean="0"/>
          </a:p>
          <a:p>
            <a:r>
              <a:rPr lang="ja-JP" altLang="ja-JP" sz="1200" dirty="0"/>
              <a:t>　</a:t>
            </a:r>
            <a:r>
              <a:rPr lang="ja-JP" altLang="en-US" sz="1200" dirty="0" smtClean="0"/>
              <a:t>　　・</a:t>
            </a:r>
            <a:endParaRPr lang="en-US" altLang="ja-JP" sz="1200" dirty="0" smtClean="0"/>
          </a:p>
          <a:p>
            <a:r>
              <a:rPr lang="ja-JP" altLang="ja-JP" sz="1200" dirty="0"/>
              <a:t>　</a:t>
            </a:r>
            <a:r>
              <a:rPr lang="ja-JP" altLang="en-US" sz="1200" dirty="0" smtClean="0"/>
              <a:t>　　・</a:t>
            </a:r>
            <a:endParaRPr lang="ja-JP" altLang="en-US" sz="1200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827584" y="2924944"/>
            <a:ext cx="25531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XYZ</a:t>
            </a:r>
            <a:r>
              <a:rPr kumimoji="1" lang="ja-JP" altLang="en-US" dirty="0" smtClean="0"/>
              <a:t>形式の原子座標データ</a:t>
            </a:r>
            <a:endParaRPr kumimoji="1" lang="ja-JP" altLang="en-US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5940152" y="3861048"/>
            <a:ext cx="30780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→ </a:t>
            </a:r>
            <a:r>
              <a:rPr kumimoji="1" lang="en-US" altLang="ja-JP" dirty="0" err="1" smtClean="0"/>
              <a:t>poscar</a:t>
            </a:r>
            <a:r>
              <a:rPr kumimoji="1" lang="en-US" altLang="ja-JP" dirty="0" smtClean="0"/>
              <a:t> </a:t>
            </a:r>
            <a:r>
              <a:rPr kumimoji="1" lang="ja-JP" altLang="en-US" dirty="0" smtClean="0"/>
              <a:t>という名前で置いておく</a:t>
            </a:r>
            <a:endParaRPr kumimoji="1" lang="ja-JP" altLang="en-US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3707904" y="5301208"/>
            <a:ext cx="16265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xyz</a:t>
            </a:r>
            <a:r>
              <a:rPr kumimoji="1" lang="ja-JP" altLang="en-US" dirty="0" smtClean="0"/>
              <a:t>座標は</a:t>
            </a:r>
            <a:r>
              <a:rPr kumimoji="1" lang="en-US" altLang="ja-JP" dirty="0" err="1" smtClean="0"/>
              <a:t>Å</a:t>
            </a:r>
            <a:r>
              <a:rPr kumimoji="1" lang="ja-JP" altLang="en-US" dirty="0" smtClean="0"/>
              <a:t>単位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3256646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入力ファイル（各種パラメータ）</a:t>
            </a:r>
            <a:endParaRPr kumimoji="1" lang="ja-JP" altLang="en-US" dirty="0"/>
          </a:p>
        </p:txBody>
      </p:sp>
      <p:sp>
        <p:nvSpPr>
          <p:cNvPr id="3" name="正方形/長方形 2"/>
          <p:cNvSpPr/>
          <p:nvPr/>
        </p:nvSpPr>
        <p:spPr>
          <a:xfrm>
            <a:off x="1187624" y="2492896"/>
            <a:ext cx="2430016" cy="181588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square">
            <a:spAutoFit/>
          </a:bodyPr>
          <a:lstStyle/>
          <a:p>
            <a:r>
              <a:rPr lang="en-US" altLang="ja-JP" dirty="0"/>
              <a:t>PP 2 "</a:t>
            </a:r>
            <a:r>
              <a:rPr lang="en-US" altLang="ja-JP" dirty="0" err="1"/>
              <a:t>H_psv.dat</a:t>
            </a:r>
            <a:r>
              <a:rPr lang="en-US" altLang="ja-JP" dirty="0"/>
              <a:t>"</a:t>
            </a:r>
          </a:p>
          <a:p>
            <a:r>
              <a:rPr lang="en-US" altLang="ja-JP" dirty="0" err="1"/>
              <a:t>Nband</a:t>
            </a:r>
            <a:r>
              <a:rPr lang="en-US" altLang="ja-JP" dirty="0"/>
              <a:t> 8</a:t>
            </a:r>
          </a:p>
          <a:p>
            <a:r>
              <a:rPr lang="de-DE" altLang="ja-JP" dirty="0"/>
              <a:t>MOLGRID 0.5 10.0</a:t>
            </a:r>
          </a:p>
          <a:p>
            <a:r>
              <a:rPr lang="de-DE" altLang="ja-JP" dirty="0"/>
              <a:t>SWSCF   1</a:t>
            </a:r>
          </a:p>
          <a:p>
            <a:r>
              <a:rPr lang="de-DE" altLang="ja-JP" dirty="0"/>
              <a:t>SWTDDFT 0 </a:t>
            </a:r>
          </a:p>
          <a:p>
            <a:r>
              <a:rPr lang="fr-FR" altLang="ja-JP" dirty="0"/>
              <a:t>NCG 3</a:t>
            </a:r>
          </a:p>
          <a:p>
            <a:r>
              <a:rPr lang="pt-BR" altLang="ja-JP" dirty="0"/>
              <a:t>BETA 0.1</a:t>
            </a:r>
            <a:endParaRPr lang="ja-JP" altLang="en-US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4355976" y="2708920"/>
            <a:ext cx="344196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kumimoji="1" lang="en-US" altLang="ja-JP" dirty="0" smtClean="0"/>
              <a:t>“</a:t>
            </a:r>
            <a:r>
              <a:rPr kumimoji="1" lang="ja-JP" altLang="en-US" dirty="0" smtClean="0"/>
              <a:t>キワード</a:t>
            </a:r>
            <a:r>
              <a:rPr kumimoji="1" lang="en-US" altLang="ja-JP" dirty="0" smtClean="0"/>
              <a:t>” </a:t>
            </a:r>
            <a:r>
              <a:rPr kumimoji="1" lang="ja-JP" altLang="en-US" dirty="0" smtClean="0"/>
              <a:t>の後に値を並べる形式</a:t>
            </a:r>
            <a:endParaRPr kumimoji="1" lang="en-US" altLang="ja-JP" dirty="0" smtClean="0"/>
          </a:p>
          <a:p>
            <a:pPr marL="285750" indent="-285750">
              <a:buFont typeface="Arial"/>
              <a:buChar char="•"/>
            </a:pPr>
            <a:r>
              <a:rPr lang="ja-JP" altLang="en-US" dirty="0" smtClean="0"/>
              <a:t>順番自由（今後も増える予定）</a:t>
            </a:r>
            <a:endParaRPr lang="en-US" altLang="ja-JP" dirty="0" smtClean="0"/>
          </a:p>
          <a:p>
            <a:pPr marL="285750" indent="-285750">
              <a:buFont typeface="Arial"/>
              <a:buChar char="•"/>
            </a:pPr>
            <a:r>
              <a:rPr kumimoji="1" lang="en-US" altLang="ja-JP" dirty="0" err="1" smtClean="0"/>
              <a:t>incar</a:t>
            </a:r>
            <a:r>
              <a:rPr kumimoji="1" lang="en-US" altLang="ja-JP" dirty="0" smtClean="0"/>
              <a:t> </a:t>
            </a:r>
            <a:r>
              <a:rPr kumimoji="1" lang="ja-JP" altLang="en-US" dirty="0" smtClean="0"/>
              <a:t>という名前で置いておく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30021767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atom_module.f90</a:t>
            </a:r>
            <a:endParaRPr kumimoji="1" lang="ja-JP" altLang="en-US" dirty="0"/>
          </a:p>
        </p:txBody>
      </p:sp>
      <p:sp>
        <p:nvSpPr>
          <p:cNvPr id="3" name="正方形/長方形 2"/>
          <p:cNvSpPr/>
          <p:nvPr/>
        </p:nvSpPr>
        <p:spPr>
          <a:xfrm>
            <a:off x="827584" y="1124744"/>
            <a:ext cx="4572000" cy="500137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>
            <a:spAutoFit/>
          </a:bodyPr>
          <a:lstStyle/>
          <a:p>
            <a:r>
              <a:rPr lang="en-US" altLang="ja-JP" sz="1100" dirty="0"/>
              <a:t>MODULE </a:t>
            </a:r>
            <a:r>
              <a:rPr lang="en-US" altLang="ja-JP" sz="1100" dirty="0" err="1"/>
              <a:t>atom_module</a:t>
            </a:r>
            <a:endParaRPr lang="en-US" altLang="ja-JP" sz="1100" dirty="0"/>
          </a:p>
          <a:p>
            <a:endParaRPr lang="en-US" altLang="ja-JP" sz="1100" dirty="0"/>
          </a:p>
          <a:p>
            <a:r>
              <a:rPr lang="en-US" altLang="ja-JP" sz="1100" dirty="0"/>
              <a:t>  implicit none</a:t>
            </a:r>
          </a:p>
          <a:p>
            <a:endParaRPr lang="en-US" altLang="ja-JP" sz="1100" dirty="0"/>
          </a:p>
          <a:p>
            <a:r>
              <a:rPr lang="en-US" altLang="ja-JP" sz="1100" dirty="0"/>
              <a:t>  PRIVATE</a:t>
            </a:r>
          </a:p>
          <a:p>
            <a:r>
              <a:rPr lang="en-US" altLang="ja-JP" sz="1100" dirty="0"/>
              <a:t>  PUBLIC :: atom</a:t>
            </a:r>
          </a:p>
          <a:p>
            <a:r>
              <a:rPr lang="en-US" altLang="ja-JP" sz="1100" dirty="0"/>
              <a:t>  PUBLIC :: </a:t>
            </a:r>
            <a:r>
              <a:rPr lang="en-US" altLang="ja-JP" sz="1100" dirty="0" err="1"/>
              <a:t>write_info_atom</a:t>
            </a:r>
            <a:endParaRPr lang="en-US" altLang="ja-JP" sz="1100" dirty="0"/>
          </a:p>
          <a:p>
            <a:r>
              <a:rPr lang="en-US" altLang="ja-JP" sz="1100" dirty="0"/>
              <a:t>  PUBLIC :: </a:t>
            </a:r>
            <a:r>
              <a:rPr lang="en-US" altLang="ja-JP" sz="1100" dirty="0" err="1"/>
              <a:t>read_atom</a:t>
            </a:r>
            <a:endParaRPr lang="en-US" altLang="ja-JP" sz="1100" dirty="0"/>
          </a:p>
          <a:p>
            <a:endParaRPr lang="en-US" altLang="ja-JP" sz="1100" dirty="0"/>
          </a:p>
          <a:p>
            <a:r>
              <a:rPr lang="en-US" altLang="ja-JP" sz="1100" dirty="0"/>
              <a:t>  </a:t>
            </a:r>
            <a:r>
              <a:rPr lang="en-US" altLang="ja-JP" sz="1100" dirty="0" err="1"/>
              <a:t>integer,parameter</a:t>
            </a:r>
            <a:r>
              <a:rPr lang="en-US" altLang="ja-JP" sz="1100" dirty="0"/>
              <a:t> :: DP=kind(0.0d0)</a:t>
            </a:r>
          </a:p>
          <a:p>
            <a:endParaRPr lang="en-US" altLang="ja-JP" sz="1100" dirty="0"/>
          </a:p>
          <a:p>
            <a:r>
              <a:rPr lang="en-US" altLang="ja-JP" sz="1100" dirty="0"/>
              <a:t>  </a:t>
            </a:r>
            <a:r>
              <a:rPr lang="en-US" altLang="ja-JP" sz="1100" dirty="0" err="1"/>
              <a:t>integer,PUBLIC</a:t>
            </a:r>
            <a:r>
              <a:rPr lang="en-US" altLang="ja-JP" sz="1100" dirty="0"/>
              <a:t> :: </a:t>
            </a:r>
            <a:r>
              <a:rPr lang="en-US" altLang="ja-JP" sz="1100" dirty="0" err="1"/>
              <a:t>Natom</a:t>
            </a:r>
            <a:endParaRPr lang="en-US" altLang="ja-JP" sz="1100" dirty="0"/>
          </a:p>
          <a:p>
            <a:r>
              <a:rPr lang="en-US" altLang="ja-JP" sz="1100" dirty="0"/>
              <a:t>  </a:t>
            </a:r>
            <a:r>
              <a:rPr lang="en-US" altLang="ja-JP" sz="1100" dirty="0" err="1"/>
              <a:t>integer,PUBLIC</a:t>
            </a:r>
            <a:r>
              <a:rPr lang="en-US" altLang="ja-JP" sz="1100" dirty="0"/>
              <a:t> :: </a:t>
            </a:r>
            <a:r>
              <a:rPr lang="en-US" altLang="ja-JP" sz="1100" dirty="0" err="1"/>
              <a:t>Nelement</a:t>
            </a:r>
            <a:endParaRPr lang="en-US" altLang="ja-JP" sz="1100" dirty="0"/>
          </a:p>
          <a:p>
            <a:r>
              <a:rPr lang="en-US" altLang="ja-JP" sz="1100" dirty="0"/>
              <a:t>  </a:t>
            </a:r>
            <a:r>
              <a:rPr lang="en-US" altLang="ja-JP" sz="1100" dirty="0" err="1"/>
              <a:t>integer,allocatable,PUBLIC</a:t>
            </a:r>
            <a:r>
              <a:rPr lang="en-US" altLang="ja-JP" sz="1100" dirty="0"/>
              <a:t> :: </a:t>
            </a:r>
            <a:r>
              <a:rPr lang="en-US" altLang="ja-JP" sz="1100" dirty="0" err="1"/>
              <a:t>ki_atom</a:t>
            </a:r>
            <a:r>
              <a:rPr lang="en-US" altLang="ja-JP" sz="1100" dirty="0"/>
              <a:t>(:)</a:t>
            </a:r>
          </a:p>
          <a:p>
            <a:r>
              <a:rPr lang="en-US" altLang="ja-JP" sz="1100" dirty="0"/>
              <a:t>  </a:t>
            </a:r>
            <a:r>
              <a:rPr lang="en-US" altLang="ja-JP" sz="1100" dirty="0" err="1"/>
              <a:t>integer,allocatable,PUBLIC</a:t>
            </a:r>
            <a:r>
              <a:rPr lang="en-US" altLang="ja-JP" sz="1100" dirty="0"/>
              <a:t> :: </a:t>
            </a:r>
            <a:r>
              <a:rPr lang="en-US" altLang="ja-JP" sz="1100" dirty="0" err="1"/>
              <a:t>zn_atom</a:t>
            </a:r>
            <a:r>
              <a:rPr lang="en-US" altLang="ja-JP" sz="1100" dirty="0"/>
              <a:t>(:)</a:t>
            </a:r>
          </a:p>
          <a:p>
            <a:r>
              <a:rPr lang="en-US" altLang="ja-JP" sz="1100" dirty="0"/>
              <a:t>  </a:t>
            </a:r>
            <a:r>
              <a:rPr lang="en-US" altLang="ja-JP" sz="1100" dirty="0" err="1"/>
              <a:t>integer,allocatable,PUBLIC</a:t>
            </a:r>
            <a:r>
              <a:rPr lang="en-US" altLang="ja-JP" sz="1100" dirty="0"/>
              <a:t> :: </a:t>
            </a:r>
            <a:r>
              <a:rPr lang="en-US" altLang="ja-JP" sz="1100" dirty="0" err="1"/>
              <a:t>md_atom</a:t>
            </a:r>
            <a:r>
              <a:rPr lang="en-US" altLang="ja-JP" sz="1100" dirty="0"/>
              <a:t>(:)</a:t>
            </a:r>
          </a:p>
          <a:p>
            <a:r>
              <a:rPr lang="en-US" altLang="ja-JP" sz="1100" dirty="0"/>
              <a:t>  real(DP),</a:t>
            </a:r>
            <a:r>
              <a:rPr lang="en-US" altLang="ja-JP" sz="1100" dirty="0" err="1"/>
              <a:t>allocatable,PUBLIC</a:t>
            </a:r>
            <a:r>
              <a:rPr lang="en-US" altLang="ja-JP" sz="1100" dirty="0"/>
              <a:t> :: </a:t>
            </a:r>
            <a:r>
              <a:rPr lang="en-US" altLang="ja-JP" sz="1100" dirty="0" err="1"/>
              <a:t>aa_atom</a:t>
            </a:r>
            <a:r>
              <a:rPr lang="en-US" altLang="ja-JP" sz="1100" dirty="0"/>
              <a:t>(:,:)</a:t>
            </a:r>
          </a:p>
          <a:p>
            <a:endParaRPr lang="en-US" altLang="ja-JP" sz="1100" dirty="0"/>
          </a:p>
          <a:p>
            <a:r>
              <a:rPr lang="en-US" altLang="ja-JP" sz="1100" dirty="0"/>
              <a:t>  </a:t>
            </a:r>
            <a:endParaRPr lang="es-ES_tradnl" altLang="ja-JP" sz="1100" dirty="0"/>
          </a:p>
          <a:p>
            <a:r>
              <a:rPr lang="es-ES_tradnl" altLang="ja-JP" sz="1100" dirty="0"/>
              <a:t>CONTAINS</a:t>
            </a:r>
          </a:p>
          <a:p>
            <a:endParaRPr lang="es-ES_tradnl" altLang="ja-JP" sz="1100" dirty="0"/>
          </a:p>
          <a:p>
            <a:endParaRPr lang="es-ES_tradnl" altLang="ja-JP" sz="1100" dirty="0"/>
          </a:p>
          <a:p>
            <a:r>
              <a:rPr lang="es-ES_tradnl" altLang="ja-JP" sz="1100" dirty="0"/>
              <a:t>  SUBROUTINE </a:t>
            </a:r>
            <a:r>
              <a:rPr lang="es-ES_tradnl" altLang="ja-JP" sz="1100" dirty="0" err="1"/>
              <a:t>read_atom</a:t>
            </a:r>
            <a:r>
              <a:rPr lang="es-ES_tradnl" altLang="ja-JP" sz="1100" dirty="0"/>
              <a:t>( </a:t>
            </a:r>
            <a:r>
              <a:rPr lang="es-ES_tradnl" altLang="ja-JP" sz="1100" dirty="0" err="1"/>
              <a:t>unit</a:t>
            </a:r>
            <a:r>
              <a:rPr lang="es-ES_tradnl" altLang="ja-JP" sz="1100" dirty="0"/>
              <a:t> </a:t>
            </a:r>
            <a:r>
              <a:rPr lang="es-ES_tradnl" altLang="ja-JP" sz="1100" dirty="0" smtClean="0"/>
              <a:t>)</a:t>
            </a:r>
            <a:endParaRPr lang="es-ES_tradnl" altLang="ja-JP" sz="1100" dirty="0"/>
          </a:p>
          <a:p>
            <a:r>
              <a:rPr lang="es-ES_tradnl" altLang="ja-JP" sz="1100" dirty="0"/>
              <a:t>    </a:t>
            </a:r>
            <a:r>
              <a:rPr lang="es-ES_tradnl" altLang="ja-JP" sz="1100" dirty="0" err="1"/>
              <a:t>implicit</a:t>
            </a:r>
            <a:r>
              <a:rPr lang="es-ES_tradnl" altLang="ja-JP" sz="1100" dirty="0"/>
              <a:t> </a:t>
            </a:r>
            <a:r>
              <a:rPr lang="es-ES_tradnl" altLang="ja-JP" sz="1100" dirty="0" err="1"/>
              <a:t>none</a:t>
            </a:r>
            <a:endParaRPr lang="es-ES_tradnl" altLang="ja-JP" sz="1100" dirty="0"/>
          </a:p>
          <a:p>
            <a:r>
              <a:rPr lang="es-ES_tradnl" altLang="ja-JP" sz="1100" dirty="0"/>
              <a:t>    </a:t>
            </a:r>
            <a:r>
              <a:rPr lang="es-ES_tradnl" altLang="ja-JP" sz="1100" dirty="0" err="1"/>
              <a:t>integer,intent</a:t>
            </a:r>
            <a:r>
              <a:rPr lang="es-ES_tradnl" altLang="ja-JP" sz="1100" dirty="0"/>
              <a:t>(IN) :: </a:t>
            </a:r>
            <a:r>
              <a:rPr lang="es-ES_tradnl" altLang="ja-JP" sz="1100" dirty="0" err="1" smtClean="0"/>
              <a:t>unit</a:t>
            </a:r>
            <a:endParaRPr lang="es-ES_tradnl" altLang="ja-JP" sz="1100" dirty="0"/>
          </a:p>
          <a:p>
            <a:r>
              <a:rPr lang="es-ES_tradnl" altLang="ja-JP" sz="1100" dirty="0"/>
              <a:t>    </a:t>
            </a:r>
            <a:r>
              <a:rPr lang="es-ES_tradnl" altLang="ja-JP" sz="1100" dirty="0" err="1"/>
              <a:t>call</a:t>
            </a:r>
            <a:r>
              <a:rPr lang="es-ES_tradnl" altLang="ja-JP" sz="1100" dirty="0"/>
              <a:t> </a:t>
            </a:r>
            <a:r>
              <a:rPr lang="es-ES_tradnl" altLang="ja-JP" sz="1100" dirty="0" err="1"/>
              <a:t>write_border</a:t>
            </a:r>
            <a:r>
              <a:rPr lang="es-ES_tradnl" altLang="ja-JP" sz="1100" dirty="0"/>
              <a:t>( 0, " </a:t>
            </a:r>
            <a:r>
              <a:rPr lang="es-ES_tradnl" altLang="ja-JP" sz="1100" dirty="0" err="1"/>
              <a:t>read_atom</a:t>
            </a:r>
            <a:r>
              <a:rPr lang="es-ES_tradnl" altLang="ja-JP" sz="1100" dirty="0"/>
              <a:t>(</a:t>
            </a:r>
            <a:r>
              <a:rPr lang="es-ES_tradnl" altLang="ja-JP" sz="1100" dirty="0" err="1"/>
              <a:t>start</a:t>
            </a:r>
            <a:r>
              <a:rPr lang="es-ES_tradnl" altLang="ja-JP" sz="1100" dirty="0"/>
              <a:t>)" </a:t>
            </a:r>
            <a:r>
              <a:rPr lang="es-ES_tradnl" altLang="ja-JP" sz="1100" dirty="0" smtClean="0"/>
              <a:t>)</a:t>
            </a:r>
            <a:endParaRPr lang="es-ES_tradnl" altLang="ja-JP" sz="1100" dirty="0"/>
          </a:p>
          <a:p>
            <a:r>
              <a:rPr lang="es-ES_tradnl" altLang="ja-JP" sz="1100" dirty="0"/>
              <a:t>    </a:t>
            </a:r>
            <a:r>
              <a:rPr lang="es-ES_tradnl" altLang="ja-JP" sz="1100" dirty="0" err="1">
                <a:solidFill>
                  <a:srgbClr val="0000FF"/>
                </a:solidFill>
              </a:rPr>
              <a:t>call</a:t>
            </a:r>
            <a:r>
              <a:rPr lang="es-ES_tradnl" altLang="ja-JP" sz="1100" dirty="0">
                <a:solidFill>
                  <a:srgbClr val="0000FF"/>
                </a:solidFill>
              </a:rPr>
              <a:t> </a:t>
            </a:r>
            <a:r>
              <a:rPr lang="es-ES_tradnl" altLang="ja-JP" sz="1100" dirty="0" err="1">
                <a:solidFill>
                  <a:srgbClr val="0000FF"/>
                </a:solidFill>
              </a:rPr>
              <a:t>read_atom_xyz</a:t>
            </a:r>
            <a:r>
              <a:rPr lang="es-ES_tradnl" altLang="ja-JP" sz="1100" dirty="0">
                <a:solidFill>
                  <a:srgbClr val="0000FF"/>
                </a:solidFill>
              </a:rPr>
              <a:t>( </a:t>
            </a:r>
            <a:r>
              <a:rPr lang="es-ES_tradnl" altLang="ja-JP" sz="1100" dirty="0" err="1">
                <a:solidFill>
                  <a:srgbClr val="0000FF"/>
                </a:solidFill>
              </a:rPr>
              <a:t>unit</a:t>
            </a:r>
            <a:r>
              <a:rPr lang="es-ES_tradnl" altLang="ja-JP" sz="1100" dirty="0">
                <a:solidFill>
                  <a:srgbClr val="0000FF"/>
                </a:solidFill>
              </a:rPr>
              <a:t> </a:t>
            </a:r>
            <a:r>
              <a:rPr lang="es-ES_tradnl" altLang="ja-JP" sz="1100" dirty="0" smtClean="0">
                <a:solidFill>
                  <a:srgbClr val="0000FF"/>
                </a:solidFill>
              </a:rPr>
              <a:t>)</a:t>
            </a:r>
            <a:endParaRPr lang="es-ES_tradnl" altLang="ja-JP" sz="1100" dirty="0">
              <a:solidFill>
                <a:srgbClr val="0000FF"/>
              </a:solidFill>
            </a:endParaRPr>
          </a:p>
          <a:p>
            <a:r>
              <a:rPr lang="es-ES_tradnl" altLang="ja-JP" sz="1100" dirty="0"/>
              <a:t>    </a:t>
            </a:r>
            <a:r>
              <a:rPr lang="es-ES_tradnl" altLang="ja-JP" sz="1100" dirty="0" err="1"/>
              <a:t>call</a:t>
            </a:r>
            <a:r>
              <a:rPr lang="es-ES_tradnl" altLang="ja-JP" sz="1100" dirty="0"/>
              <a:t> </a:t>
            </a:r>
            <a:r>
              <a:rPr lang="es-ES_tradnl" altLang="ja-JP" sz="1100" dirty="0" err="1"/>
              <a:t>write_border</a:t>
            </a:r>
            <a:r>
              <a:rPr lang="es-ES_tradnl" altLang="ja-JP" sz="1100" dirty="0"/>
              <a:t>( 0, " </a:t>
            </a:r>
            <a:r>
              <a:rPr lang="es-ES_tradnl" altLang="ja-JP" sz="1100" dirty="0" err="1"/>
              <a:t>read_atom</a:t>
            </a:r>
            <a:r>
              <a:rPr lang="es-ES_tradnl" altLang="ja-JP" sz="1100" dirty="0"/>
              <a:t>(</a:t>
            </a:r>
            <a:r>
              <a:rPr lang="es-ES_tradnl" altLang="ja-JP" sz="1100" dirty="0" err="1"/>
              <a:t>end</a:t>
            </a:r>
            <a:r>
              <a:rPr lang="es-ES_tradnl" altLang="ja-JP" sz="1100" dirty="0"/>
              <a:t>)" </a:t>
            </a:r>
            <a:r>
              <a:rPr lang="es-ES_tradnl" altLang="ja-JP" sz="1100" dirty="0" smtClean="0"/>
              <a:t>)</a:t>
            </a:r>
            <a:endParaRPr lang="es-ES_tradnl" altLang="ja-JP" sz="1100" dirty="0"/>
          </a:p>
          <a:p>
            <a:r>
              <a:rPr lang="es-ES_tradnl" altLang="ja-JP" sz="1100" dirty="0"/>
              <a:t>  END SUBROUTINE </a:t>
            </a:r>
            <a:r>
              <a:rPr lang="es-ES_tradnl" altLang="ja-JP" sz="1100" dirty="0" err="1"/>
              <a:t>read_atom</a:t>
            </a:r>
            <a:endParaRPr lang="es-ES_tradnl" altLang="ja-JP" sz="1100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3419872" y="3861048"/>
            <a:ext cx="19543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200" dirty="0" smtClean="0"/>
              <a:t>原子座標（</a:t>
            </a:r>
            <a:r>
              <a:rPr kumimoji="1" lang="en-US" altLang="ja-JP" sz="1200" dirty="0" smtClean="0"/>
              <a:t>3</a:t>
            </a:r>
            <a:r>
              <a:rPr kumimoji="1" lang="ja-JP" altLang="en-US" sz="1200" dirty="0" smtClean="0"/>
              <a:t>成分</a:t>
            </a:r>
            <a:r>
              <a:rPr kumimoji="1" lang="en-US" altLang="ja-JP" sz="1200" dirty="0" smtClean="0"/>
              <a:t>×</a:t>
            </a:r>
            <a:r>
              <a:rPr kumimoji="1" lang="ja-JP" altLang="en-US" sz="1200" dirty="0" smtClean="0"/>
              <a:t>原子数）</a:t>
            </a:r>
            <a:endParaRPr kumimoji="1" lang="ja-JP" altLang="en-US" sz="1200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3419872" y="3645024"/>
            <a:ext cx="12618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200" dirty="0" smtClean="0"/>
              <a:t>未使用</a:t>
            </a:r>
            <a:r>
              <a:rPr kumimoji="1" lang="ja-JP" altLang="en-US" sz="1200" dirty="0" smtClean="0"/>
              <a:t>（原子数）</a:t>
            </a:r>
            <a:endParaRPr kumimoji="1" lang="ja-JP" altLang="en-US" sz="1200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3419872" y="3429000"/>
            <a:ext cx="15696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200" dirty="0" smtClean="0"/>
              <a:t>原子番号（原子種数）</a:t>
            </a:r>
            <a:endParaRPr kumimoji="1" lang="ja-JP" altLang="en-US" sz="1200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3419872" y="3224009"/>
            <a:ext cx="15696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200" dirty="0" smtClean="0"/>
              <a:t>原子種情報（原子数）</a:t>
            </a:r>
            <a:endParaRPr kumimoji="1" lang="ja-JP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94518505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練習</a:t>
            </a:r>
            <a:endParaRPr kumimoji="1" lang="ja-JP" altLang="en-US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2051720" y="476672"/>
            <a:ext cx="6835525" cy="3293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err="1" smtClean="0"/>
              <a:t>poscar</a:t>
            </a:r>
            <a:r>
              <a:rPr kumimoji="1" lang="en-US" altLang="ja-JP" dirty="0" smtClean="0"/>
              <a:t> </a:t>
            </a:r>
            <a:r>
              <a:rPr kumimoji="1" lang="ja-JP" altLang="en-US" dirty="0" smtClean="0"/>
              <a:t>から原子数や座標のデータを読み込み</a:t>
            </a:r>
            <a:endParaRPr kumimoji="1" lang="en-US" altLang="ja-JP" dirty="0" smtClean="0"/>
          </a:p>
          <a:p>
            <a:endParaRPr lang="en-US" altLang="ja-JP" dirty="0" smtClean="0"/>
          </a:p>
          <a:p>
            <a:r>
              <a:rPr lang="en-US" altLang="ja-JP" dirty="0" smtClean="0"/>
              <a:t>	</a:t>
            </a:r>
            <a:r>
              <a:rPr lang="en-US" altLang="ja-JP" dirty="0" err="1" smtClean="0"/>
              <a:t>Natom</a:t>
            </a:r>
            <a:endParaRPr lang="en-US" altLang="ja-JP" dirty="0" smtClean="0"/>
          </a:p>
          <a:p>
            <a:r>
              <a:rPr lang="en-US" altLang="ja-JP" dirty="0" smtClean="0"/>
              <a:t>	</a:t>
            </a:r>
            <a:r>
              <a:rPr lang="en-US" altLang="ja-JP" dirty="0" err="1" smtClean="0"/>
              <a:t>Nelement</a:t>
            </a:r>
            <a:endParaRPr lang="en-US" altLang="ja-JP" dirty="0"/>
          </a:p>
          <a:p>
            <a:r>
              <a:rPr kumimoji="1" lang="en-US" altLang="ja-JP" dirty="0" smtClean="0"/>
              <a:t>	</a:t>
            </a:r>
            <a:r>
              <a:rPr kumimoji="1" lang="en-US" altLang="ja-JP" dirty="0" err="1" smtClean="0"/>
              <a:t>aa_atom</a:t>
            </a:r>
            <a:r>
              <a:rPr kumimoji="1" lang="en-US" altLang="ja-JP" dirty="0" smtClean="0"/>
              <a:t>(:,:)</a:t>
            </a:r>
          </a:p>
          <a:p>
            <a:r>
              <a:rPr lang="en-US" altLang="ja-JP" dirty="0" smtClean="0"/>
              <a:t>	</a:t>
            </a:r>
            <a:r>
              <a:rPr lang="en-US" altLang="ja-JP" dirty="0" err="1" smtClean="0"/>
              <a:t>ki_atom</a:t>
            </a:r>
            <a:r>
              <a:rPr lang="en-US" altLang="ja-JP" dirty="0" smtClean="0"/>
              <a:t>(:)</a:t>
            </a:r>
          </a:p>
          <a:p>
            <a:r>
              <a:rPr kumimoji="1" lang="en-US" altLang="ja-JP" dirty="0" smtClean="0"/>
              <a:t>	</a:t>
            </a:r>
            <a:r>
              <a:rPr kumimoji="1" lang="en-US" altLang="ja-JP" dirty="0" err="1" smtClean="0"/>
              <a:t>md_atom</a:t>
            </a:r>
            <a:r>
              <a:rPr kumimoji="1" lang="en-US" altLang="ja-JP" dirty="0" smtClean="0"/>
              <a:t>(:)</a:t>
            </a:r>
          </a:p>
          <a:p>
            <a:r>
              <a:rPr lang="en-US" altLang="ja-JP" dirty="0" smtClean="0"/>
              <a:t>	</a:t>
            </a:r>
            <a:r>
              <a:rPr lang="en-US" altLang="ja-JP" dirty="0" err="1" smtClean="0"/>
              <a:t>zn_atom</a:t>
            </a:r>
            <a:r>
              <a:rPr lang="en-US" altLang="ja-JP" dirty="0" smtClean="0"/>
              <a:t>(:)</a:t>
            </a:r>
          </a:p>
          <a:p>
            <a:endParaRPr kumimoji="1" lang="en-US" altLang="ja-JP" dirty="0"/>
          </a:p>
          <a:p>
            <a:r>
              <a:rPr lang="ja-JP" altLang="en-US" dirty="0" smtClean="0"/>
              <a:t>に値を設定する。配列は適切なサイズに</a:t>
            </a:r>
            <a:r>
              <a:rPr lang="en-US" altLang="ja-JP" dirty="0" smtClean="0"/>
              <a:t> allocate </a:t>
            </a:r>
            <a:r>
              <a:rPr lang="ja-JP" altLang="en-US" dirty="0" smtClean="0"/>
              <a:t>する。</a:t>
            </a:r>
            <a:endParaRPr lang="en-US" altLang="ja-JP" dirty="0" smtClean="0"/>
          </a:p>
          <a:p>
            <a:endParaRPr kumimoji="1" lang="en-US" altLang="ja-JP" dirty="0" smtClean="0"/>
          </a:p>
          <a:p>
            <a:r>
              <a:rPr kumimoji="1" lang="ja-JP" altLang="en-US" dirty="0" smtClean="0"/>
              <a:t>（これらの変数は</a:t>
            </a:r>
            <a:r>
              <a:rPr kumimoji="1" lang="en-US" altLang="ja-JP" dirty="0" smtClean="0"/>
              <a:t> PUBLIC </a:t>
            </a:r>
            <a:r>
              <a:rPr kumimoji="1" lang="ja-JP" altLang="en-US" dirty="0" smtClean="0"/>
              <a:t>属性になっているので、</a:t>
            </a:r>
            <a:r>
              <a:rPr lang="ja-JP" altLang="en-US" dirty="0" smtClean="0"/>
              <a:t>適切に読み込めたどうかの</a:t>
            </a:r>
            <a:endParaRPr lang="en-US" altLang="ja-JP" dirty="0" smtClean="0"/>
          </a:p>
          <a:p>
            <a:r>
              <a:rPr kumimoji="1" lang="ja-JP" altLang="en-US" dirty="0" smtClean="0"/>
              <a:t>確認は</a:t>
            </a:r>
            <a:r>
              <a:rPr kumimoji="1" lang="en-US" altLang="ja-JP" dirty="0" smtClean="0"/>
              <a:t> main </a:t>
            </a:r>
            <a:r>
              <a:rPr kumimoji="1" lang="ja-JP" altLang="en-US" dirty="0" smtClean="0"/>
              <a:t>で</a:t>
            </a:r>
            <a:r>
              <a:rPr kumimoji="1" lang="en-US" altLang="ja-JP" dirty="0" smtClean="0"/>
              <a:t> </a:t>
            </a:r>
            <a:r>
              <a:rPr kumimoji="1" lang="ja-JP" altLang="en-US" dirty="0" smtClean="0"/>
              <a:t>中身を書き出す事で行う）</a:t>
            </a:r>
            <a:endParaRPr kumimoji="1" lang="ja-JP" altLang="en-US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683568" y="5085184"/>
            <a:ext cx="602029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dirty="0" smtClean="0"/>
              <a:t>元素名から原子番号を取得するサブルーチン</a:t>
            </a:r>
            <a:r>
              <a:rPr kumimoji="1" lang="en-US" altLang="ja-JP" sz="1400" dirty="0" smtClean="0"/>
              <a:t> : </a:t>
            </a:r>
            <a:r>
              <a:rPr lang="en-US" altLang="ja-JP" sz="1400" dirty="0" smtClean="0"/>
              <a:t> </a:t>
            </a:r>
            <a:r>
              <a:rPr kumimoji="1" lang="en-US" altLang="ja-JP" sz="1400" dirty="0" err="1" smtClean="0"/>
              <a:t>get_atomic_number</a:t>
            </a:r>
            <a:r>
              <a:rPr kumimoji="1" lang="en-US" altLang="ja-JP" sz="1400" dirty="0" smtClean="0"/>
              <a:t>( name, Z )</a:t>
            </a:r>
          </a:p>
          <a:p>
            <a:endParaRPr lang="en-US" altLang="ja-JP" sz="1400" dirty="0" smtClean="0"/>
          </a:p>
          <a:p>
            <a:r>
              <a:rPr lang="ja-JP" altLang="en-US" sz="1400" dirty="0" smtClean="0"/>
              <a:t>詳細は</a:t>
            </a:r>
            <a:r>
              <a:rPr lang="en-US" altLang="ja-JP" sz="1400" dirty="0" smtClean="0"/>
              <a:t> ext0/get_atomic_number.f90 </a:t>
            </a:r>
            <a:r>
              <a:rPr lang="ja-JP" altLang="en-US" sz="1400" dirty="0" smtClean="0"/>
              <a:t>を参照</a:t>
            </a:r>
            <a:endParaRPr kumimoji="1" lang="ja-JP" altLang="en-US" sz="1400" dirty="0"/>
          </a:p>
        </p:txBody>
      </p:sp>
      <p:sp>
        <p:nvSpPr>
          <p:cNvPr id="5" name="正方形/長方形 4"/>
          <p:cNvSpPr/>
          <p:nvPr/>
        </p:nvSpPr>
        <p:spPr>
          <a:xfrm>
            <a:off x="2051720" y="3789040"/>
            <a:ext cx="547260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/>
              <a:t> </a:t>
            </a:r>
            <a:r>
              <a:rPr lang="en-US" altLang="ja-JP" dirty="0" smtClean="0"/>
              <a:t>( call </a:t>
            </a:r>
            <a:r>
              <a:rPr lang="en-US" altLang="ja-JP" dirty="0" err="1"/>
              <a:t>write_read_atom_data</a:t>
            </a:r>
            <a:r>
              <a:rPr lang="en-US" altLang="ja-JP" dirty="0"/>
              <a:t>( </a:t>
            </a:r>
            <a:r>
              <a:rPr lang="en-US" altLang="ja-JP" dirty="0" err="1"/>
              <a:t>ki_atom</a:t>
            </a:r>
            <a:r>
              <a:rPr lang="en-US" altLang="ja-JP" dirty="0"/>
              <a:t>, </a:t>
            </a:r>
            <a:r>
              <a:rPr lang="en-US" altLang="ja-JP" dirty="0" err="1"/>
              <a:t>aa_atom</a:t>
            </a:r>
            <a:r>
              <a:rPr lang="en-US" altLang="ja-JP" dirty="0" err="1" smtClean="0"/>
              <a:t>,md_atom</a:t>
            </a:r>
            <a:r>
              <a:rPr lang="en-US" altLang="ja-JP" dirty="0" smtClean="0"/>
              <a:t> ) </a:t>
            </a:r>
            <a:r>
              <a:rPr lang="ja-JP" altLang="en-US" dirty="0" smtClean="0"/>
              <a:t>というルーチンが</a:t>
            </a:r>
            <a:r>
              <a:rPr lang="en-US" altLang="ja-JP" dirty="0" smtClean="0"/>
              <a:t> </a:t>
            </a:r>
            <a:r>
              <a:rPr lang="en-US" altLang="ja-JP" dirty="0" err="1" smtClean="0"/>
              <a:t>atom_module</a:t>
            </a:r>
            <a:r>
              <a:rPr lang="en-US" altLang="ja-JP" dirty="0"/>
              <a:t> </a:t>
            </a:r>
            <a:r>
              <a:rPr lang="ja-JP" altLang="en-US" dirty="0" smtClean="0"/>
              <a:t>の中にあり、これを</a:t>
            </a:r>
            <a:r>
              <a:rPr lang="en-US" altLang="ja-JP" dirty="0" smtClean="0"/>
              <a:t>PUBLIC </a:t>
            </a:r>
            <a:r>
              <a:rPr lang="ja-JP" altLang="en-US" dirty="0" smtClean="0"/>
              <a:t>にして</a:t>
            </a:r>
            <a:endParaRPr lang="en-US" altLang="ja-JP" dirty="0" smtClean="0"/>
          </a:p>
          <a:p>
            <a:r>
              <a:rPr lang="en-US" altLang="ja-JP" dirty="0" smtClean="0"/>
              <a:t>main</a:t>
            </a:r>
            <a:r>
              <a:rPr lang="ja-JP" altLang="en-US" dirty="0" smtClean="0"/>
              <a:t>からコールしてもよい　）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4484764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構造体</a:t>
            </a:r>
            <a:r>
              <a:rPr kumimoji="1" lang="en-US" altLang="ja-JP" dirty="0" smtClean="0"/>
              <a:t> type</a:t>
            </a:r>
            <a:endParaRPr kumimoji="1" lang="ja-JP" altLang="en-US" dirty="0"/>
          </a:p>
        </p:txBody>
      </p:sp>
      <p:sp>
        <p:nvSpPr>
          <p:cNvPr id="3" name="正方形/長方形 2"/>
          <p:cNvSpPr/>
          <p:nvPr/>
        </p:nvSpPr>
        <p:spPr>
          <a:xfrm>
            <a:off x="4283968" y="404664"/>
            <a:ext cx="4572000" cy="567847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>
            <a:spAutoFit/>
          </a:bodyPr>
          <a:lstStyle/>
          <a:p>
            <a:r>
              <a:rPr lang="en-US" altLang="ja-JP" sz="1100" dirty="0"/>
              <a:t>MODULE </a:t>
            </a:r>
            <a:r>
              <a:rPr lang="en-US" altLang="ja-JP" sz="1100" dirty="0" err="1"/>
              <a:t>rgrid_module</a:t>
            </a:r>
            <a:endParaRPr lang="en-US" altLang="ja-JP" sz="1100" dirty="0"/>
          </a:p>
          <a:p>
            <a:endParaRPr lang="en-US" altLang="ja-JP" sz="1100" dirty="0"/>
          </a:p>
          <a:p>
            <a:r>
              <a:rPr lang="en-US" altLang="ja-JP" sz="1100" dirty="0"/>
              <a:t>  use </a:t>
            </a:r>
            <a:r>
              <a:rPr lang="en-US" altLang="ja-JP" sz="1100" dirty="0" err="1"/>
              <a:t>rgrid_mol_module</a:t>
            </a:r>
            <a:endParaRPr lang="en-US" altLang="ja-JP" sz="1100" dirty="0"/>
          </a:p>
          <a:p>
            <a:endParaRPr lang="en-US" altLang="ja-JP" sz="1100" dirty="0"/>
          </a:p>
          <a:p>
            <a:r>
              <a:rPr lang="en-US" altLang="ja-JP" sz="1100" dirty="0"/>
              <a:t>  implicit none</a:t>
            </a:r>
          </a:p>
          <a:p>
            <a:endParaRPr lang="en-US" altLang="ja-JP" sz="1100" dirty="0"/>
          </a:p>
          <a:p>
            <a:r>
              <a:rPr lang="en-US" altLang="ja-JP" sz="1100" dirty="0"/>
              <a:t>  PRIVATE</a:t>
            </a:r>
          </a:p>
          <a:p>
            <a:r>
              <a:rPr lang="en-US" altLang="ja-JP" sz="1100" dirty="0"/>
              <a:t>  PUBLIC :: </a:t>
            </a:r>
            <a:r>
              <a:rPr lang="en-US" altLang="ja-JP" sz="1100" dirty="0" err="1"/>
              <a:t>init_rgrid</a:t>
            </a:r>
            <a:endParaRPr lang="en-US" altLang="ja-JP" sz="1100" dirty="0"/>
          </a:p>
          <a:p>
            <a:r>
              <a:rPr lang="en-US" altLang="ja-JP" sz="1100" dirty="0"/>
              <a:t>  PUBLIC :: </a:t>
            </a:r>
            <a:r>
              <a:rPr lang="en-US" altLang="ja-JP" sz="1100" dirty="0" err="1"/>
              <a:t>integral_rgrid</a:t>
            </a:r>
            <a:endParaRPr lang="en-US" altLang="ja-JP" sz="1100" dirty="0"/>
          </a:p>
          <a:p>
            <a:r>
              <a:rPr lang="en-US" altLang="ja-JP" sz="1100" dirty="0"/>
              <a:t>  PUBLIC :: </a:t>
            </a:r>
            <a:r>
              <a:rPr lang="en-US" altLang="ja-JP" sz="1100" dirty="0" err="1"/>
              <a:t>grid_info</a:t>
            </a:r>
            <a:endParaRPr lang="en-US" altLang="ja-JP" sz="1100" dirty="0"/>
          </a:p>
          <a:p>
            <a:r>
              <a:rPr lang="en-US" altLang="ja-JP" sz="1100" dirty="0"/>
              <a:t>  PUBLIC :: map_3d_to_1d_rgrid</a:t>
            </a:r>
          </a:p>
          <a:p>
            <a:endParaRPr lang="en-US" altLang="ja-JP" sz="1100" dirty="0"/>
          </a:p>
          <a:p>
            <a:r>
              <a:rPr lang="en-US" altLang="ja-JP" sz="1100" dirty="0"/>
              <a:t>  integer :: </a:t>
            </a:r>
            <a:r>
              <a:rPr lang="en-US" altLang="ja-JP" sz="1100" dirty="0" err="1"/>
              <a:t>comm_grid</a:t>
            </a:r>
            <a:r>
              <a:rPr lang="en-US" altLang="ja-JP" sz="1100" dirty="0"/>
              <a:t>=0</a:t>
            </a:r>
          </a:p>
          <a:p>
            <a:endParaRPr lang="en-US" altLang="ja-JP" sz="1100" dirty="0"/>
          </a:p>
          <a:p>
            <a:r>
              <a:rPr lang="en-US" altLang="ja-JP" sz="1100" dirty="0"/>
              <a:t>  type </a:t>
            </a:r>
            <a:r>
              <a:rPr lang="en-US" altLang="ja-JP" sz="1100" dirty="0" err="1"/>
              <a:t>grid_info</a:t>
            </a:r>
            <a:endParaRPr lang="en-US" altLang="ja-JP" sz="1100" dirty="0"/>
          </a:p>
          <a:p>
            <a:r>
              <a:rPr lang="en-US" altLang="ja-JP" sz="1100" dirty="0"/>
              <a:t>     integer :: head(0:3)</a:t>
            </a:r>
          </a:p>
          <a:p>
            <a:r>
              <a:rPr lang="de-DE" altLang="ja-JP" sz="1100" dirty="0"/>
              <a:t>     integer :: </a:t>
            </a:r>
            <a:r>
              <a:rPr lang="de-DE" altLang="ja-JP" sz="1100" dirty="0" err="1"/>
              <a:t>tail</a:t>
            </a:r>
            <a:r>
              <a:rPr lang="de-DE" altLang="ja-JP" sz="1100" dirty="0"/>
              <a:t>(0:3)</a:t>
            </a:r>
          </a:p>
          <a:p>
            <a:r>
              <a:rPr lang="de-DE" altLang="ja-JP" sz="1100" dirty="0"/>
              <a:t>     integer :: </a:t>
            </a:r>
            <a:r>
              <a:rPr lang="de-DE" altLang="ja-JP" sz="1100" dirty="0" err="1"/>
              <a:t>size</a:t>
            </a:r>
            <a:r>
              <a:rPr lang="de-DE" altLang="ja-JP" sz="1100" dirty="0"/>
              <a:t>(0:3)</a:t>
            </a:r>
          </a:p>
          <a:p>
            <a:r>
              <a:rPr lang="en-US" altLang="ja-JP" sz="1100" dirty="0"/>
              <a:t>     real(8) :: spacing(3)</a:t>
            </a:r>
          </a:p>
          <a:p>
            <a:r>
              <a:rPr lang="en-US" altLang="ja-JP" sz="1100" dirty="0"/>
              <a:t>     real(8) :: </a:t>
            </a:r>
            <a:r>
              <a:rPr lang="en-US" altLang="ja-JP" sz="1100" dirty="0" err="1"/>
              <a:t>dV</a:t>
            </a:r>
            <a:endParaRPr lang="en-US" altLang="ja-JP" sz="1100" dirty="0"/>
          </a:p>
          <a:p>
            <a:r>
              <a:rPr lang="it-IT" altLang="ja-JP" sz="1100" dirty="0"/>
              <a:t>     </a:t>
            </a:r>
            <a:r>
              <a:rPr lang="it-IT" altLang="ja-JP" sz="1100" dirty="0" err="1"/>
              <a:t>real</a:t>
            </a:r>
            <a:r>
              <a:rPr lang="it-IT" altLang="ja-JP" sz="1100" dirty="0"/>
              <a:t>(8) :: </a:t>
            </a:r>
            <a:r>
              <a:rPr lang="it-IT" altLang="ja-JP" sz="1100" dirty="0" err="1"/>
              <a:t>Jacobian</a:t>
            </a:r>
            <a:endParaRPr lang="it-IT" altLang="ja-JP" sz="1100" dirty="0"/>
          </a:p>
          <a:p>
            <a:r>
              <a:rPr lang="it-IT" altLang="ja-JP" sz="1100" dirty="0"/>
              <a:t>     </a:t>
            </a:r>
            <a:r>
              <a:rPr lang="it-IT" altLang="ja-JP" sz="1100" dirty="0" err="1"/>
              <a:t>real</a:t>
            </a:r>
            <a:r>
              <a:rPr lang="it-IT" altLang="ja-JP" sz="1100" dirty="0"/>
              <a:t>(8) :: lattice(3,3)</a:t>
            </a:r>
          </a:p>
          <a:p>
            <a:r>
              <a:rPr lang="hu-HU" altLang="ja-JP" sz="1100" dirty="0"/>
              <a:t>     real(8) :: Rsize, Zsize</a:t>
            </a:r>
          </a:p>
          <a:p>
            <a:r>
              <a:rPr lang="en-US" altLang="ja-JP" sz="1100" dirty="0"/>
              <a:t>     integer :: </a:t>
            </a:r>
            <a:r>
              <a:rPr lang="en-US" altLang="ja-JP" sz="1100" dirty="0" err="1"/>
              <a:t>comm</a:t>
            </a:r>
            <a:endParaRPr lang="en-US" altLang="ja-JP" sz="1100" dirty="0"/>
          </a:p>
          <a:p>
            <a:r>
              <a:rPr lang="en-US" altLang="ja-JP" sz="1100" dirty="0"/>
              <a:t>     </a:t>
            </a:r>
            <a:r>
              <a:rPr lang="en-US" altLang="ja-JP" sz="1100" dirty="0" err="1"/>
              <a:t>integer,allocatable</a:t>
            </a:r>
            <a:r>
              <a:rPr lang="en-US" altLang="ja-JP" sz="1100" dirty="0"/>
              <a:t> :: LL(:,:)</a:t>
            </a:r>
          </a:p>
          <a:p>
            <a:r>
              <a:rPr lang="en-US" altLang="ja-JP" sz="1100" dirty="0"/>
              <a:t>     </a:t>
            </a:r>
            <a:r>
              <a:rPr lang="en-US" altLang="ja-JP" sz="1100" dirty="0" err="1"/>
              <a:t>integer,allocatable</a:t>
            </a:r>
            <a:r>
              <a:rPr lang="en-US" altLang="ja-JP" sz="1100" dirty="0"/>
              <a:t> :: KK(:,:)</a:t>
            </a:r>
          </a:p>
          <a:p>
            <a:r>
              <a:rPr lang="en-US" altLang="ja-JP" sz="1100" dirty="0"/>
              <a:t>  end type </a:t>
            </a:r>
            <a:r>
              <a:rPr lang="en-US" altLang="ja-JP" sz="1100" dirty="0" err="1"/>
              <a:t>grid_info</a:t>
            </a:r>
            <a:endParaRPr lang="en-US" altLang="ja-JP" sz="1100" dirty="0"/>
          </a:p>
          <a:p>
            <a:endParaRPr lang="en-US" altLang="ja-JP" sz="1100" dirty="0"/>
          </a:p>
          <a:p>
            <a:r>
              <a:rPr lang="en-US" altLang="ja-JP" sz="1100" dirty="0"/>
              <a:t>  INTERFACE </a:t>
            </a:r>
            <a:r>
              <a:rPr lang="en-US" altLang="ja-JP" sz="1100" dirty="0" err="1"/>
              <a:t>integral_rgrid</a:t>
            </a:r>
            <a:endParaRPr lang="en-US" altLang="ja-JP" sz="1100" dirty="0"/>
          </a:p>
          <a:p>
            <a:r>
              <a:rPr lang="en-US" altLang="ja-JP" sz="1100" dirty="0"/>
              <a:t>     MODULE PROCEDURE integral_rgrid_1d, integral_rgrid_2d</a:t>
            </a:r>
          </a:p>
          <a:p>
            <a:r>
              <a:rPr lang="en-US" altLang="ja-JP" sz="1100" dirty="0"/>
              <a:t>  END INTERFACE</a:t>
            </a:r>
          </a:p>
          <a:p>
            <a:endParaRPr lang="en-US" altLang="ja-JP" sz="1100" dirty="0"/>
          </a:p>
          <a:p>
            <a:r>
              <a:rPr lang="en-US" altLang="ja-JP" sz="1100" dirty="0"/>
              <a:t>CONTAINS</a:t>
            </a:r>
          </a:p>
        </p:txBody>
      </p:sp>
      <p:sp>
        <p:nvSpPr>
          <p:cNvPr id="4" name="正方形/長方形 3"/>
          <p:cNvSpPr/>
          <p:nvPr/>
        </p:nvSpPr>
        <p:spPr>
          <a:xfrm>
            <a:off x="755576" y="2852936"/>
            <a:ext cx="2808312" cy="229293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square">
            <a:spAutoFit/>
          </a:bodyPr>
          <a:lstStyle/>
          <a:p>
            <a:r>
              <a:rPr lang="en-US" altLang="ja-JP" sz="1100" dirty="0"/>
              <a:t>PROGRAM </a:t>
            </a:r>
            <a:r>
              <a:rPr lang="en-US" altLang="ja-JP" sz="1100" dirty="0" err="1"/>
              <a:t>Real_Space_DFT</a:t>
            </a:r>
            <a:endParaRPr lang="en-US" altLang="ja-JP" sz="1100" dirty="0"/>
          </a:p>
          <a:p>
            <a:endParaRPr lang="en-US" altLang="ja-JP" sz="1100" dirty="0"/>
          </a:p>
          <a:p>
            <a:r>
              <a:rPr lang="en-US" altLang="ja-JP" sz="1100" dirty="0" smtClean="0"/>
              <a:t>  use </a:t>
            </a:r>
            <a:r>
              <a:rPr lang="en-US" altLang="ja-JP" sz="1100" dirty="0" err="1"/>
              <a:t>rgrid_module</a:t>
            </a:r>
            <a:r>
              <a:rPr lang="en-US" altLang="ja-JP" sz="1100" dirty="0"/>
              <a:t>, only: </a:t>
            </a:r>
            <a:r>
              <a:rPr lang="en-US" altLang="ja-JP" sz="1100" dirty="0" err="1" smtClean="0"/>
              <a:t>grid_info</a:t>
            </a:r>
            <a:endParaRPr lang="en-US" altLang="ja-JP" sz="1100" dirty="0"/>
          </a:p>
          <a:p>
            <a:endParaRPr lang="en-US" altLang="ja-JP" sz="1100" dirty="0"/>
          </a:p>
          <a:p>
            <a:r>
              <a:rPr lang="en-US" altLang="ja-JP" sz="1100" dirty="0"/>
              <a:t>  implicit </a:t>
            </a:r>
            <a:r>
              <a:rPr lang="en-US" altLang="ja-JP" sz="1100" dirty="0" smtClean="0"/>
              <a:t>none</a:t>
            </a:r>
          </a:p>
          <a:p>
            <a:r>
              <a:rPr lang="en-US" altLang="ja-JP" sz="1100" dirty="0"/>
              <a:t> </a:t>
            </a:r>
            <a:r>
              <a:rPr lang="en-US" altLang="ja-JP" sz="1100" dirty="0" smtClean="0"/>
              <a:t> integer :: </a:t>
            </a:r>
            <a:r>
              <a:rPr lang="en-US" altLang="ja-JP" sz="1100" dirty="0" err="1" smtClean="0"/>
              <a:t>i</a:t>
            </a:r>
            <a:r>
              <a:rPr lang="en-US" altLang="ja-JP" sz="1100" dirty="0" smtClean="0"/>
              <a:t>, j</a:t>
            </a:r>
            <a:endParaRPr lang="en-US" altLang="ja-JP" sz="1100" dirty="0"/>
          </a:p>
          <a:p>
            <a:r>
              <a:rPr lang="en-US" altLang="ja-JP" sz="1100" dirty="0" smtClean="0"/>
              <a:t>  type</a:t>
            </a:r>
            <a:r>
              <a:rPr lang="en-US" altLang="ja-JP" sz="1100" dirty="0"/>
              <a:t>(</a:t>
            </a:r>
            <a:r>
              <a:rPr lang="en-US" altLang="ja-JP" sz="1100" dirty="0" err="1"/>
              <a:t>grid_info</a:t>
            </a:r>
            <a:r>
              <a:rPr lang="en-US" altLang="ja-JP" sz="1100" dirty="0"/>
              <a:t>) :: </a:t>
            </a:r>
            <a:r>
              <a:rPr lang="en-US" altLang="ja-JP" sz="1100" dirty="0" err="1"/>
              <a:t>rgrid</a:t>
            </a:r>
            <a:endParaRPr lang="en-US" altLang="ja-JP" sz="1100" dirty="0"/>
          </a:p>
          <a:p>
            <a:r>
              <a:rPr lang="en-US" altLang="ja-JP" sz="1100" dirty="0"/>
              <a:t> </a:t>
            </a:r>
          </a:p>
          <a:p>
            <a:r>
              <a:rPr lang="en-US" altLang="ja-JP" sz="1100" dirty="0"/>
              <a:t>  call </a:t>
            </a:r>
            <a:r>
              <a:rPr lang="en-US" altLang="ja-JP" sz="1100" dirty="0" err="1" smtClean="0"/>
              <a:t>init_rgrid</a:t>
            </a:r>
            <a:r>
              <a:rPr lang="en-US" altLang="ja-JP" sz="1100" dirty="0" smtClean="0"/>
              <a:t>( </a:t>
            </a:r>
            <a:r>
              <a:rPr lang="en-US" altLang="ja-JP" sz="1100" dirty="0" err="1" smtClean="0"/>
              <a:t>rgrid</a:t>
            </a:r>
            <a:r>
              <a:rPr lang="en-US" altLang="ja-JP" sz="1100" dirty="0" smtClean="0"/>
              <a:t> )</a:t>
            </a:r>
          </a:p>
          <a:p>
            <a:endParaRPr lang="en-US" altLang="ja-JP" sz="1100" dirty="0"/>
          </a:p>
          <a:p>
            <a:r>
              <a:rPr lang="en-US" altLang="ja-JP" sz="1100" dirty="0" smtClean="0"/>
              <a:t>  </a:t>
            </a:r>
            <a:r>
              <a:rPr lang="ja-JP" altLang="en-US" sz="1100" dirty="0" smtClean="0"/>
              <a:t>・</a:t>
            </a:r>
            <a:endParaRPr lang="en-US" altLang="ja-JP" sz="1100" dirty="0" smtClean="0"/>
          </a:p>
          <a:p>
            <a:r>
              <a:rPr lang="ja-JP" altLang="ja-JP" sz="1100" dirty="0"/>
              <a:t>　</a:t>
            </a:r>
            <a:r>
              <a:rPr lang="ja-JP" altLang="en-US" sz="1100" dirty="0" smtClean="0"/>
              <a:t>・</a:t>
            </a:r>
            <a:endParaRPr lang="en-US" altLang="ja-JP" sz="1100" dirty="0" smtClean="0"/>
          </a:p>
          <a:p>
            <a:r>
              <a:rPr lang="ja-JP" altLang="ja-JP" sz="1100" dirty="0"/>
              <a:t>　</a:t>
            </a:r>
            <a:r>
              <a:rPr lang="ja-JP" altLang="en-US" sz="1100" dirty="0" smtClean="0"/>
              <a:t>・</a:t>
            </a:r>
            <a:endParaRPr lang="en-US" altLang="ja-JP" sz="1100" dirty="0" smtClean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755576" y="2492896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 smtClean="0"/>
              <a:t>使用例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8259640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ja-JP" altLang="en-US" dirty="0" smtClean="0"/>
              <a:t>グリッドで記述可能な波長</a:t>
            </a:r>
            <a:endParaRPr lang="ja-JP" altLang="en-US" dirty="0"/>
          </a:p>
        </p:txBody>
      </p:sp>
      <p:cxnSp>
        <p:nvCxnSpPr>
          <p:cNvPr id="7" name="直線コネクタ 6"/>
          <p:cNvCxnSpPr/>
          <p:nvPr/>
        </p:nvCxnSpPr>
        <p:spPr>
          <a:xfrm>
            <a:off x="395288" y="2462213"/>
            <a:ext cx="8096250" cy="0"/>
          </a:xfrm>
          <a:prstGeom prst="line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直線コネクタ 8"/>
          <p:cNvCxnSpPr/>
          <p:nvPr/>
        </p:nvCxnSpPr>
        <p:spPr>
          <a:xfrm>
            <a:off x="1308100" y="2255838"/>
            <a:ext cx="0" cy="45243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直線コネクタ 9"/>
          <p:cNvCxnSpPr/>
          <p:nvPr/>
        </p:nvCxnSpPr>
        <p:spPr>
          <a:xfrm>
            <a:off x="1939925" y="2255838"/>
            <a:ext cx="0" cy="45243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直線コネクタ 10"/>
          <p:cNvCxnSpPr/>
          <p:nvPr/>
        </p:nvCxnSpPr>
        <p:spPr>
          <a:xfrm>
            <a:off x="2549525" y="2255838"/>
            <a:ext cx="0" cy="45243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直線コネクタ 11"/>
          <p:cNvCxnSpPr/>
          <p:nvPr/>
        </p:nvCxnSpPr>
        <p:spPr>
          <a:xfrm>
            <a:off x="3181350" y="2255838"/>
            <a:ext cx="0" cy="45243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/>
          <p:cNvCxnSpPr/>
          <p:nvPr/>
        </p:nvCxnSpPr>
        <p:spPr>
          <a:xfrm>
            <a:off x="3819525" y="2255838"/>
            <a:ext cx="0" cy="45243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/>
          <p:cNvCxnSpPr/>
          <p:nvPr/>
        </p:nvCxnSpPr>
        <p:spPr>
          <a:xfrm>
            <a:off x="4451350" y="2255838"/>
            <a:ext cx="0" cy="45243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直線コネクタ 14"/>
          <p:cNvCxnSpPr/>
          <p:nvPr/>
        </p:nvCxnSpPr>
        <p:spPr>
          <a:xfrm>
            <a:off x="5060950" y="2255838"/>
            <a:ext cx="0" cy="45243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直線コネクタ 15"/>
          <p:cNvCxnSpPr/>
          <p:nvPr/>
        </p:nvCxnSpPr>
        <p:spPr>
          <a:xfrm>
            <a:off x="5692775" y="2255838"/>
            <a:ext cx="0" cy="45243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直線コネクタ 18"/>
          <p:cNvCxnSpPr/>
          <p:nvPr/>
        </p:nvCxnSpPr>
        <p:spPr>
          <a:xfrm>
            <a:off x="6303963" y="2255838"/>
            <a:ext cx="0" cy="45243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直線コネクタ 19"/>
          <p:cNvCxnSpPr/>
          <p:nvPr/>
        </p:nvCxnSpPr>
        <p:spPr>
          <a:xfrm>
            <a:off x="6935788" y="2255838"/>
            <a:ext cx="0" cy="45243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直線コネクタ 20"/>
          <p:cNvCxnSpPr/>
          <p:nvPr/>
        </p:nvCxnSpPr>
        <p:spPr>
          <a:xfrm>
            <a:off x="7545388" y="2255838"/>
            <a:ext cx="0" cy="45243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直線コネクタ 21"/>
          <p:cNvCxnSpPr/>
          <p:nvPr/>
        </p:nvCxnSpPr>
        <p:spPr>
          <a:xfrm>
            <a:off x="8177213" y="2255838"/>
            <a:ext cx="0" cy="45243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44047" name="オブジェクト 30"/>
          <p:cNvGraphicFramePr>
            <a:graphicFrameLocks noChangeAspect="1"/>
          </p:cNvGraphicFramePr>
          <p:nvPr/>
        </p:nvGraphicFramePr>
        <p:xfrm>
          <a:off x="8555038" y="2322513"/>
          <a:ext cx="2540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350" name="数式" r:id="rId3" imgW="127000" imgH="139700" progId="Equation.3">
                  <p:embed/>
                </p:oleObj>
              </mc:Choice>
              <mc:Fallback>
                <p:oleObj name="数式" r:id="rId3" imgW="127000" imgH="1397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55038" y="2322513"/>
                        <a:ext cx="254000" cy="279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2" name="直線コネクタ 31"/>
          <p:cNvCxnSpPr/>
          <p:nvPr/>
        </p:nvCxnSpPr>
        <p:spPr>
          <a:xfrm>
            <a:off x="709613" y="2255838"/>
            <a:ext cx="0" cy="45243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直線コネクタ 7"/>
          <p:cNvCxnSpPr/>
          <p:nvPr/>
        </p:nvCxnSpPr>
        <p:spPr>
          <a:xfrm>
            <a:off x="1331913" y="1916113"/>
            <a:ext cx="576262" cy="1152525"/>
          </a:xfrm>
          <a:prstGeom prst="line">
            <a:avLst/>
          </a:prstGeom>
          <a:ln>
            <a:solidFill>
              <a:srgbClr val="3366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直線コネクタ 43"/>
          <p:cNvCxnSpPr/>
          <p:nvPr/>
        </p:nvCxnSpPr>
        <p:spPr>
          <a:xfrm flipH="1">
            <a:off x="1908175" y="1916113"/>
            <a:ext cx="576263" cy="1152525"/>
          </a:xfrm>
          <a:prstGeom prst="line">
            <a:avLst/>
          </a:prstGeom>
          <a:ln>
            <a:solidFill>
              <a:srgbClr val="3366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直線コネクタ 45"/>
          <p:cNvCxnSpPr/>
          <p:nvPr/>
        </p:nvCxnSpPr>
        <p:spPr>
          <a:xfrm>
            <a:off x="2484438" y="1916113"/>
            <a:ext cx="574675" cy="1152525"/>
          </a:xfrm>
          <a:prstGeom prst="line">
            <a:avLst/>
          </a:prstGeom>
          <a:ln>
            <a:solidFill>
              <a:srgbClr val="3366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左中かっこ 49"/>
          <p:cNvSpPr/>
          <p:nvPr/>
        </p:nvSpPr>
        <p:spPr>
          <a:xfrm rot="5400000" flipV="1">
            <a:off x="7793038" y="1754188"/>
            <a:ext cx="150812" cy="608012"/>
          </a:xfrm>
          <a:prstGeom prst="leftBrace">
            <a:avLst>
              <a:gd name="adj1" fmla="val 78627"/>
              <a:gd name="adj2" fmla="val 50000"/>
            </a:avLst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ja-JP" altLang="en-US"/>
          </a:p>
        </p:txBody>
      </p:sp>
      <p:graphicFrame>
        <p:nvGraphicFramePr>
          <p:cNvPr id="44053" name="オブジェクト 48"/>
          <p:cNvGraphicFramePr>
            <a:graphicFrameLocks noChangeAspect="1"/>
          </p:cNvGraphicFramePr>
          <p:nvPr/>
        </p:nvGraphicFramePr>
        <p:xfrm>
          <a:off x="7762875" y="1655763"/>
          <a:ext cx="2540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351" name="数式" r:id="rId5" imgW="127000" imgH="177800" progId="Equation.3">
                  <p:embed/>
                </p:oleObj>
              </mc:Choice>
              <mc:Fallback>
                <p:oleObj name="数式" r:id="rId5" imgW="127000" imgH="177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62875" y="1655763"/>
                        <a:ext cx="254000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054" name="オブジェクト 30"/>
          <p:cNvGraphicFramePr>
            <a:graphicFrameLocks noChangeAspect="1"/>
          </p:cNvGraphicFramePr>
          <p:nvPr/>
        </p:nvGraphicFramePr>
        <p:xfrm>
          <a:off x="1446213" y="4111625"/>
          <a:ext cx="8890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352" name="数式" r:id="rId7" imgW="444500" imgH="177800" progId="Equation.3">
                  <p:embed/>
                </p:oleObj>
              </mc:Choice>
              <mc:Fallback>
                <p:oleObj name="数式" r:id="rId7" imgW="444500" imgH="177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6213" y="4111625"/>
                        <a:ext cx="889000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055" name="テキスト ボックス 17"/>
          <p:cNvSpPr txBox="1">
            <a:spLocks noChangeArrowheads="1"/>
          </p:cNvSpPr>
          <p:nvPr/>
        </p:nvSpPr>
        <p:spPr bwMode="auto">
          <a:xfrm>
            <a:off x="2330450" y="4111625"/>
            <a:ext cx="363696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ja-JP" altLang="en-US" sz="1800"/>
              <a:t>よりも波長の短い波は記述できない</a:t>
            </a:r>
          </a:p>
        </p:txBody>
      </p:sp>
      <p:graphicFrame>
        <p:nvGraphicFramePr>
          <p:cNvPr id="44056" name="オブジェクト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02828209"/>
              </p:ext>
            </p:extLst>
          </p:nvPr>
        </p:nvGraphicFramePr>
        <p:xfrm>
          <a:off x="2116138" y="5305896"/>
          <a:ext cx="1193800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353" name="数式" r:id="rId9" imgW="596900" imgH="393700" progId="Equation.3">
                  <p:embed/>
                </p:oleObj>
              </mc:Choice>
              <mc:Fallback>
                <p:oleObj name="数式" r:id="rId9" imgW="596900" imgH="3937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16138" y="5305896"/>
                        <a:ext cx="1193800" cy="787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057" name="テキスト ボックス 22"/>
          <p:cNvSpPr txBox="1">
            <a:spLocks noChangeArrowheads="1"/>
          </p:cNvSpPr>
          <p:nvPr/>
        </p:nvSpPr>
        <p:spPr bwMode="auto">
          <a:xfrm>
            <a:off x="3635375" y="5661025"/>
            <a:ext cx="16478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altLang="ja-JP" sz="1800" dirty="0" err="1">
                <a:solidFill>
                  <a:srgbClr val="0000FF"/>
                </a:solidFill>
              </a:rPr>
              <a:t>Nyquist</a:t>
            </a:r>
            <a:r>
              <a:rPr lang="ja-JP" altLang="en-US" sz="1800" dirty="0"/>
              <a:t>周波数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ja-JP" dirty="0" smtClean="0"/>
              <a:t>Cut off</a:t>
            </a:r>
            <a:endParaRPr lang="ja-JP" altLang="en-US" dirty="0"/>
          </a:p>
        </p:txBody>
      </p:sp>
      <p:graphicFrame>
        <p:nvGraphicFramePr>
          <p:cNvPr id="45058" name="オブジェクト 2"/>
          <p:cNvGraphicFramePr>
            <a:graphicFrameLocks noChangeAspect="1"/>
          </p:cNvGraphicFramePr>
          <p:nvPr/>
        </p:nvGraphicFramePr>
        <p:xfrm>
          <a:off x="811213" y="2859088"/>
          <a:ext cx="1066800" cy="590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1388" name="数式" r:id="rId3" imgW="711200" imgH="393700" progId="Equation.3">
                  <p:embed/>
                </p:oleObj>
              </mc:Choice>
              <mc:Fallback>
                <p:oleObj name="数式" r:id="rId3" imgW="711200" imgH="3937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1213" y="2859088"/>
                        <a:ext cx="1066800" cy="590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059" name="オブジェクト 3"/>
          <p:cNvGraphicFramePr>
            <a:graphicFrameLocks noChangeAspect="1"/>
          </p:cNvGraphicFramePr>
          <p:nvPr/>
        </p:nvGraphicFramePr>
        <p:xfrm>
          <a:off x="2740025" y="2670175"/>
          <a:ext cx="1466850" cy="266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1389" name="数式" r:id="rId5" imgW="977900" imgH="177800" progId="Equation.3">
                  <p:embed/>
                </p:oleObj>
              </mc:Choice>
              <mc:Fallback>
                <p:oleObj name="数式" r:id="rId5" imgW="977900" imgH="177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40025" y="2670175"/>
                        <a:ext cx="1466850" cy="266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060" name="オブジェクト 4"/>
          <p:cNvGraphicFramePr>
            <a:graphicFrameLocks noChangeAspect="1"/>
          </p:cNvGraphicFramePr>
          <p:nvPr/>
        </p:nvGraphicFramePr>
        <p:xfrm>
          <a:off x="2740025" y="3211513"/>
          <a:ext cx="1809750" cy="590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1390" name="数式" r:id="rId7" imgW="1206500" imgH="393700" progId="Equation.3">
                  <p:embed/>
                </p:oleObj>
              </mc:Choice>
              <mc:Fallback>
                <p:oleObj name="数式" r:id="rId7" imgW="1206500" imgH="3937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40025" y="3211513"/>
                        <a:ext cx="1809750" cy="590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061" name="オブジェクト 7"/>
          <p:cNvGraphicFramePr>
            <a:graphicFrameLocks noChangeAspect="1"/>
          </p:cNvGraphicFramePr>
          <p:nvPr/>
        </p:nvGraphicFramePr>
        <p:xfrm>
          <a:off x="827088" y="1268413"/>
          <a:ext cx="1962150" cy="590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1391" name="数式" r:id="rId9" imgW="1308100" imgH="393700" progId="Equation.3">
                  <p:embed/>
                </p:oleObj>
              </mc:Choice>
              <mc:Fallback>
                <p:oleObj name="数式" r:id="rId9" imgW="1308100" imgH="3937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088" y="1268413"/>
                        <a:ext cx="1962150" cy="590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左中かっこ 8"/>
          <p:cNvSpPr/>
          <p:nvPr/>
        </p:nvSpPr>
        <p:spPr>
          <a:xfrm>
            <a:off x="2419350" y="2692400"/>
            <a:ext cx="168275" cy="989013"/>
          </a:xfrm>
          <a:prstGeom prst="leftBrac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ja-JP" altLang="en-US"/>
          </a:p>
        </p:txBody>
      </p:sp>
      <p:sp>
        <p:nvSpPr>
          <p:cNvPr id="10" name="フリーフォーム 9"/>
          <p:cNvSpPr/>
          <p:nvPr/>
        </p:nvSpPr>
        <p:spPr>
          <a:xfrm>
            <a:off x="3397250" y="3825875"/>
            <a:ext cx="995363" cy="434975"/>
          </a:xfrm>
          <a:custGeom>
            <a:avLst/>
            <a:gdLst>
              <a:gd name="connsiteX0" fmla="*/ 0 w 994299"/>
              <a:gd name="connsiteY0" fmla="*/ 8355 h 434506"/>
              <a:gd name="connsiteX1" fmla="*/ 492972 w 994299"/>
              <a:gd name="connsiteY1" fmla="*/ 434500 h 434506"/>
              <a:gd name="connsiteX2" fmla="*/ 994299 w 994299"/>
              <a:gd name="connsiteY2" fmla="*/ 0 h 434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94299" h="434506">
                <a:moveTo>
                  <a:pt x="0" y="8355"/>
                </a:moveTo>
                <a:cubicBezTo>
                  <a:pt x="163628" y="222123"/>
                  <a:pt x="327256" y="435892"/>
                  <a:pt x="492972" y="434500"/>
                </a:cubicBezTo>
                <a:cubicBezTo>
                  <a:pt x="658688" y="433108"/>
                  <a:pt x="994299" y="0"/>
                  <a:pt x="994299" y="0"/>
                </a:cubicBezTo>
              </a:path>
            </a:pathLst>
          </a:cu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ja-JP" altLang="en-US"/>
          </a:p>
        </p:txBody>
      </p:sp>
      <p:sp>
        <p:nvSpPr>
          <p:cNvPr id="45064" name="テキスト ボックス 10"/>
          <p:cNvSpPr txBox="1">
            <a:spLocks noChangeArrowheads="1"/>
          </p:cNvSpPr>
          <p:nvPr/>
        </p:nvSpPr>
        <p:spPr bwMode="auto">
          <a:xfrm>
            <a:off x="3306763" y="4211638"/>
            <a:ext cx="117633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altLang="ja-JP" sz="1800"/>
              <a:t>equivalent</a:t>
            </a:r>
            <a:endParaRPr lang="ja-JP" altLang="en-US" sz="1800"/>
          </a:p>
        </p:txBody>
      </p:sp>
      <p:sp>
        <p:nvSpPr>
          <p:cNvPr id="45065" name="テキスト ボックス 11"/>
          <p:cNvSpPr txBox="1">
            <a:spLocks noChangeArrowheads="1"/>
          </p:cNvSpPr>
          <p:nvPr/>
        </p:nvSpPr>
        <p:spPr bwMode="auto">
          <a:xfrm>
            <a:off x="5091113" y="2849563"/>
            <a:ext cx="3584575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altLang="ja-JP" sz="1800"/>
              <a:t>Only </a:t>
            </a:r>
            <a:r>
              <a:rPr lang="en-US" altLang="ja-JP" sz="1800" i="1">
                <a:latin typeface="Times New Roman" charset="0"/>
                <a:cs typeface="Times New Roman" charset="0"/>
              </a:rPr>
              <a:t>N</a:t>
            </a:r>
            <a:r>
              <a:rPr lang="en-US" altLang="ja-JP" sz="1800"/>
              <a:t> waves are distinguishable</a:t>
            </a:r>
          </a:p>
          <a:p>
            <a:r>
              <a:rPr lang="en-US" altLang="ja-JP" sz="1800"/>
              <a:t>in </a:t>
            </a:r>
            <a:r>
              <a:rPr lang="en-US" altLang="ja-JP" sz="1800" i="1">
                <a:latin typeface="Times New Roman" charset="0"/>
                <a:cs typeface="Times New Roman" charset="0"/>
              </a:rPr>
              <a:t>N</a:t>
            </a:r>
            <a:r>
              <a:rPr lang="en-US" altLang="ja-JP" sz="1800"/>
              <a:t>-grid-point calculations</a:t>
            </a:r>
            <a:endParaRPr lang="ja-JP" altLang="en-US" sz="1800"/>
          </a:p>
        </p:txBody>
      </p:sp>
      <p:graphicFrame>
        <p:nvGraphicFramePr>
          <p:cNvPr id="45066" name="オブジェクト 12"/>
          <p:cNvGraphicFramePr>
            <a:graphicFrameLocks noChangeAspect="1"/>
          </p:cNvGraphicFramePr>
          <p:nvPr/>
        </p:nvGraphicFramePr>
        <p:xfrm>
          <a:off x="755650" y="5480050"/>
          <a:ext cx="19431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1392" name="数式" r:id="rId11" imgW="1295400" imgH="457200" progId="Equation.3">
                  <p:embed/>
                </p:oleObj>
              </mc:Choice>
              <mc:Fallback>
                <p:oleObj name="数式" r:id="rId11" imgW="129540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650" y="5480050"/>
                        <a:ext cx="1943100" cy="685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067" name="テキスト ボックス 13"/>
          <p:cNvSpPr txBox="1">
            <a:spLocks noChangeArrowheads="1"/>
          </p:cNvSpPr>
          <p:nvPr/>
        </p:nvSpPr>
        <p:spPr bwMode="auto">
          <a:xfrm>
            <a:off x="2700338" y="5695950"/>
            <a:ext cx="5540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altLang="ja-JP" sz="1800"/>
              <a:t>(Ry)</a:t>
            </a:r>
            <a:endParaRPr lang="ja-JP" altLang="en-US" sz="1800"/>
          </a:p>
        </p:txBody>
      </p:sp>
      <p:graphicFrame>
        <p:nvGraphicFramePr>
          <p:cNvPr id="45068" name="オブジェクト 7"/>
          <p:cNvGraphicFramePr>
            <a:graphicFrameLocks noChangeAspect="1"/>
          </p:cNvGraphicFramePr>
          <p:nvPr/>
        </p:nvGraphicFramePr>
        <p:xfrm>
          <a:off x="3276600" y="1268413"/>
          <a:ext cx="1123950" cy="590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1393" name="数式" r:id="rId13" imgW="749300" imgH="393700" progId="Equation.3">
                  <p:embed/>
                </p:oleObj>
              </mc:Choice>
              <mc:Fallback>
                <p:oleObj name="数式" r:id="rId13" imgW="749300" imgH="3937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76600" y="1268413"/>
                        <a:ext cx="1123950" cy="590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069" name="テキスト ボックス 2"/>
          <p:cNvSpPr txBox="1">
            <a:spLocks noChangeArrowheads="1"/>
          </p:cNvSpPr>
          <p:nvPr/>
        </p:nvSpPr>
        <p:spPr bwMode="auto">
          <a:xfrm>
            <a:off x="3924300" y="5170959"/>
            <a:ext cx="4530725" cy="922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altLang="ja-JP" sz="1800" i="1" dirty="0" err="1">
                <a:latin typeface="Times New Roman" charset="0"/>
                <a:cs typeface="Times New Roman" charset="0"/>
              </a:rPr>
              <a:t>E</a:t>
            </a:r>
            <a:r>
              <a:rPr lang="en-US" altLang="ja-JP" sz="1800" i="1" baseline="-25000" dirty="0" err="1">
                <a:latin typeface="Times New Roman" charset="0"/>
                <a:cs typeface="Times New Roman" charset="0"/>
              </a:rPr>
              <a:t>cut</a:t>
            </a:r>
            <a:r>
              <a:rPr lang="ja-JP" altLang="en-US" sz="1800" dirty="0"/>
              <a:t>を決めると必要な</a:t>
            </a:r>
            <a:r>
              <a:rPr lang="en-US" altLang="ja-JP" sz="1800" i="1" dirty="0">
                <a:latin typeface="Times New Roman" charset="0"/>
                <a:cs typeface="Times New Roman" charset="0"/>
              </a:rPr>
              <a:t>h</a:t>
            </a:r>
            <a:r>
              <a:rPr lang="ja-JP" altLang="en-US" sz="1800" dirty="0"/>
              <a:t>が決まる　（平面波法）</a:t>
            </a:r>
            <a:endParaRPr lang="en-US" altLang="ja-JP" sz="1800" dirty="0"/>
          </a:p>
          <a:p>
            <a:endParaRPr lang="en-US" altLang="ja-JP" sz="1800" dirty="0"/>
          </a:p>
          <a:p>
            <a:r>
              <a:rPr lang="en-US" altLang="ja-JP" sz="1800" i="1" dirty="0">
                <a:latin typeface="Times New Roman" charset="0"/>
                <a:cs typeface="Times New Roman" charset="0"/>
              </a:rPr>
              <a:t>h</a:t>
            </a:r>
            <a:r>
              <a:rPr lang="ja-JP" altLang="en-US" sz="1800" dirty="0"/>
              <a:t>を決めると限界の</a:t>
            </a:r>
            <a:r>
              <a:rPr lang="en-US" altLang="ja-JP" sz="1800" i="1" dirty="0" err="1">
                <a:latin typeface="Times New Roman" charset="0"/>
                <a:cs typeface="Times New Roman" charset="0"/>
              </a:rPr>
              <a:t>E</a:t>
            </a:r>
            <a:r>
              <a:rPr lang="en-US" altLang="ja-JP" sz="1800" i="1" baseline="-25000" dirty="0" err="1">
                <a:latin typeface="Times New Roman" charset="0"/>
                <a:cs typeface="Times New Roman" charset="0"/>
              </a:rPr>
              <a:t>cut</a:t>
            </a:r>
            <a:r>
              <a:rPr lang="ja-JP" altLang="en-US" sz="1800" dirty="0"/>
              <a:t>が決まる　（実空間法）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練習（時間計測）</a:t>
            </a:r>
            <a:endParaRPr kumimoji="1" lang="ja-JP" altLang="en-US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1259632" y="2492896"/>
            <a:ext cx="544411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timer.f90</a:t>
            </a:r>
            <a:r>
              <a:rPr kumimoji="1" lang="ja-JP" altLang="en-US" dirty="0" smtClean="0"/>
              <a:t> を利用して、プログラムの各所にタイマーを差し込み</a:t>
            </a:r>
            <a:endParaRPr kumimoji="1" lang="en-US" altLang="ja-JP" dirty="0" smtClean="0"/>
          </a:p>
          <a:p>
            <a:r>
              <a:rPr lang="ja-JP" altLang="en-US" dirty="0" smtClean="0"/>
              <a:t>実行時間を測定せよ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974538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最適化問題</a:t>
            </a:r>
            <a:endParaRPr kumimoji="1" lang="ja-JP" altLang="en-US" dirty="0"/>
          </a:p>
        </p:txBody>
      </p:sp>
      <p:graphicFrame>
        <p:nvGraphicFramePr>
          <p:cNvPr id="9" name="Object 5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63677078"/>
              </p:ext>
            </p:extLst>
          </p:nvPr>
        </p:nvGraphicFramePr>
        <p:xfrm>
          <a:off x="1133475" y="2565400"/>
          <a:ext cx="1743075" cy="347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1326" name="数式" r:id="rId3" imgW="1016000" imgH="203200" progId="Equation.3">
                  <p:embed/>
                </p:oleObj>
              </mc:Choice>
              <mc:Fallback>
                <p:oleObj name="数式" r:id="rId3" imgW="1016000" imgH="203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gray">
                      <a:xfrm>
                        <a:off x="1133475" y="2565400"/>
                        <a:ext cx="1743075" cy="347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5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09572625"/>
              </p:ext>
            </p:extLst>
          </p:nvPr>
        </p:nvGraphicFramePr>
        <p:xfrm>
          <a:off x="1689100" y="1638623"/>
          <a:ext cx="1046163" cy="781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1327" name="数式" r:id="rId5" imgW="609600" imgH="457200" progId="Equation.3">
                  <p:embed/>
                </p:oleObj>
              </mc:Choice>
              <mc:Fallback>
                <p:oleObj name="数式" r:id="rId5" imgW="60960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gray">
                      <a:xfrm>
                        <a:off x="1689100" y="1638623"/>
                        <a:ext cx="1046163" cy="781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1" name="直線矢印コネクタ 10"/>
          <p:cNvCxnSpPr/>
          <p:nvPr/>
        </p:nvCxnSpPr>
        <p:spPr bwMode="auto">
          <a:xfrm>
            <a:off x="3275856" y="2708796"/>
            <a:ext cx="1368152" cy="0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2" name="テキスト ボックス 11"/>
          <p:cNvSpPr txBox="1"/>
          <p:nvPr/>
        </p:nvSpPr>
        <p:spPr>
          <a:xfrm>
            <a:off x="4964227" y="2514258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 smtClean="0"/>
              <a:t>最小化</a:t>
            </a:r>
            <a:endParaRPr kumimoji="1" lang="ja-JP" altLang="en-US" dirty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3347864" y="1844824"/>
            <a:ext cx="24545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 smtClean="0"/>
              <a:t>という条件を満たす範囲で</a:t>
            </a:r>
            <a:endParaRPr kumimoji="1" lang="ja-JP" altLang="en-US" dirty="0"/>
          </a:p>
        </p:txBody>
      </p:sp>
      <p:sp>
        <p:nvSpPr>
          <p:cNvPr id="15" name="角丸四角形 14"/>
          <p:cNvSpPr/>
          <p:nvPr/>
        </p:nvSpPr>
        <p:spPr bwMode="auto">
          <a:xfrm>
            <a:off x="611560" y="1484784"/>
            <a:ext cx="7128792" cy="1728192"/>
          </a:xfrm>
          <a:prstGeom prst="round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ja-JP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HGS創英角ﾎﾟｯﾌﾟ体" charset="0"/>
              <a:ea typeface="HGS創英角ﾎﾟｯﾌﾟ体" charset="0"/>
              <a:cs typeface="HGS創英角ﾎﾟｯﾌﾟ体" charset="0"/>
            </a:endParaRPr>
          </a:p>
        </p:txBody>
      </p:sp>
      <p:graphicFrame>
        <p:nvGraphicFramePr>
          <p:cNvPr id="18" name="Object 5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42640889"/>
              </p:ext>
            </p:extLst>
          </p:nvPr>
        </p:nvGraphicFramePr>
        <p:xfrm>
          <a:off x="1475656" y="3789040"/>
          <a:ext cx="2917825" cy="390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1328" name="数式" r:id="rId7" imgW="1701800" imgH="228600" progId="Equation.3">
                  <p:embed/>
                </p:oleObj>
              </mc:Choice>
              <mc:Fallback>
                <p:oleObj name="数式" r:id="rId7" imgW="17018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gray">
                      <a:xfrm>
                        <a:off x="1475656" y="3789040"/>
                        <a:ext cx="2917825" cy="390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テキスト ボックス 1"/>
          <p:cNvSpPr txBox="1"/>
          <p:nvPr/>
        </p:nvSpPr>
        <p:spPr>
          <a:xfrm>
            <a:off x="4644008" y="3861048"/>
            <a:ext cx="23903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 smtClean="0"/>
              <a:t>が基底状態のエネルギー</a:t>
            </a:r>
            <a:endParaRPr kumimoji="1" lang="ja-JP" altLang="en-US" dirty="0"/>
          </a:p>
        </p:txBody>
      </p:sp>
      <p:graphicFrame>
        <p:nvGraphicFramePr>
          <p:cNvPr id="19" name="Object 5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62302936"/>
              </p:ext>
            </p:extLst>
          </p:nvPr>
        </p:nvGraphicFramePr>
        <p:xfrm>
          <a:off x="2699792" y="4581128"/>
          <a:ext cx="500062" cy="390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1329" name="数式" r:id="rId9" imgW="292100" imgH="228600" progId="Equation.3">
                  <p:embed/>
                </p:oleObj>
              </mc:Choice>
              <mc:Fallback>
                <p:oleObj name="数式" r:id="rId9" imgW="2921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gray">
                      <a:xfrm>
                        <a:off x="2699792" y="4581128"/>
                        <a:ext cx="500062" cy="390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テキスト ボックス 19"/>
          <p:cNvSpPr txBox="1"/>
          <p:nvPr/>
        </p:nvSpPr>
        <p:spPr>
          <a:xfrm>
            <a:off x="3635896" y="4581128"/>
            <a:ext cx="22365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 smtClean="0"/>
              <a:t>は基底状態の電子密度</a:t>
            </a:r>
            <a:endParaRPr kumimoji="1" lang="ja-JP" altLang="en-US" dirty="0"/>
          </a:p>
        </p:txBody>
      </p:sp>
      <p:sp>
        <p:nvSpPr>
          <p:cNvPr id="21" name="Text Box 14"/>
          <p:cNvSpPr txBox="1">
            <a:spLocks noChangeArrowheads="1"/>
          </p:cNvSpPr>
          <p:nvPr/>
        </p:nvSpPr>
        <p:spPr bwMode="auto">
          <a:xfrm>
            <a:off x="4139952" y="5373216"/>
            <a:ext cx="4304008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ja-JP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defRPr/>
            </a:pPr>
            <a:r>
              <a:rPr lang="en-US" altLang="ja-JP" sz="1400" dirty="0">
                <a:latin typeface="Times New Roman" charset="0"/>
                <a:ea typeface="HGS創英角ﾎﾟｯﾌﾟ体" charset="0"/>
                <a:cs typeface="HGS創英角ﾎﾟｯﾌﾟ体" charset="0"/>
              </a:rPr>
              <a:t>P. </a:t>
            </a:r>
            <a:r>
              <a:rPr lang="en-US" altLang="ja-JP" sz="1400" dirty="0" err="1">
                <a:latin typeface="Times New Roman" charset="0"/>
                <a:ea typeface="HGS創英角ﾎﾟｯﾌﾟ体" charset="0"/>
                <a:cs typeface="HGS創英角ﾎﾟｯﾌﾟ体" charset="0"/>
              </a:rPr>
              <a:t>Hohenberg</a:t>
            </a:r>
            <a:r>
              <a:rPr lang="en-US" altLang="ja-JP" sz="1400" dirty="0">
                <a:latin typeface="Times New Roman" charset="0"/>
                <a:ea typeface="HGS創英角ﾎﾟｯﾌﾟ体" charset="0"/>
                <a:cs typeface="HGS創英角ﾎﾟｯﾌﾟ体" charset="0"/>
              </a:rPr>
              <a:t> and W. Kohn, Phys. Rev. 136 (1964) B864</a:t>
            </a:r>
            <a:r>
              <a:rPr lang="en-US" altLang="ja-JP" sz="1400" dirty="0" smtClean="0">
                <a:latin typeface="Times New Roman" charset="0"/>
                <a:ea typeface="HGS創英角ﾎﾟｯﾌﾟ体" charset="0"/>
                <a:cs typeface="HGS創英角ﾎﾟｯﾌﾟ体" charset="0"/>
              </a:rPr>
              <a:t>.</a:t>
            </a:r>
            <a:endParaRPr lang="en-US" altLang="ja-JP" sz="1400" dirty="0">
              <a:latin typeface="Times New Roman" charset="0"/>
              <a:ea typeface="HGS創英角ﾎﾟｯﾌﾟ体" charset="0"/>
              <a:cs typeface="HGS創英角ﾎﾟｯﾌﾟ体" charset="0"/>
            </a:endParaRPr>
          </a:p>
        </p:txBody>
      </p:sp>
      <p:sp>
        <p:nvSpPr>
          <p:cNvPr id="3" name="右矢印 2"/>
          <p:cNvSpPr/>
          <p:nvPr/>
        </p:nvSpPr>
        <p:spPr bwMode="auto">
          <a:xfrm>
            <a:off x="1331640" y="5373216"/>
            <a:ext cx="864096" cy="432048"/>
          </a:xfrm>
          <a:prstGeom prst="righ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ja-JP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HGS創英角ﾎﾟｯﾌﾟ体" charset="0"/>
              <a:ea typeface="HGS創英角ﾎﾟｯﾌﾟ体" charset="0"/>
              <a:cs typeface="HGS創英角ﾎﾟｯﾌﾟ体" charset="0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2339752" y="5394702"/>
            <a:ext cx="16393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密度汎関数理論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8310129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角丸四角形 17"/>
          <p:cNvSpPr/>
          <p:nvPr/>
        </p:nvSpPr>
        <p:spPr>
          <a:xfrm>
            <a:off x="412750" y="3683355"/>
            <a:ext cx="8263706" cy="705122"/>
          </a:xfrm>
          <a:prstGeom prst="round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角丸四角形 16"/>
          <p:cNvSpPr/>
          <p:nvPr/>
        </p:nvSpPr>
        <p:spPr>
          <a:xfrm>
            <a:off x="412750" y="2825833"/>
            <a:ext cx="8263706" cy="705122"/>
          </a:xfrm>
          <a:prstGeom prst="round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角丸四角形 15"/>
          <p:cNvSpPr/>
          <p:nvPr/>
        </p:nvSpPr>
        <p:spPr>
          <a:xfrm>
            <a:off x="412750" y="1589962"/>
            <a:ext cx="8263706" cy="1146011"/>
          </a:xfrm>
          <a:prstGeom prst="round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角丸四角形 18"/>
          <p:cNvSpPr/>
          <p:nvPr/>
        </p:nvSpPr>
        <p:spPr>
          <a:xfrm>
            <a:off x="412750" y="4540876"/>
            <a:ext cx="8263706" cy="1901565"/>
          </a:xfrm>
          <a:prstGeom prst="round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現状のアルゴリズム</a:t>
            </a:r>
            <a:endParaRPr kumimoji="1" lang="ja-JP" altLang="en-US" dirty="0"/>
          </a:p>
        </p:txBody>
      </p:sp>
      <p:graphicFrame>
        <p:nvGraphicFramePr>
          <p:cNvPr id="3" name="オブジェクト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34593564"/>
              </p:ext>
            </p:extLst>
          </p:nvPr>
        </p:nvGraphicFramePr>
        <p:xfrm>
          <a:off x="546100" y="1773911"/>
          <a:ext cx="1447800" cy="800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7521" name="数式" r:id="rId3" imgW="965200" imgH="533400" progId="Equation.3">
                  <p:embed/>
                </p:oleObj>
              </mc:Choice>
              <mc:Fallback>
                <p:oleObj name="数式" r:id="rId3" imgW="965200" imgH="533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46100" y="1773911"/>
                        <a:ext cx="1447800" cy="800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オブジェクト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89335581"/>
              </p:ext>
            </p:extLst>
          </p:nvPr>
        </p:nvGraphicFramePr>
        <p:xfrm>
          <a:off x="3138488" y="1954886"/>
          <a:ext cx="647700" cy="438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7522" name="数式" r:id="rId5" imgW="431800" imgH="292100" progId="Equation.3">
                  <p:embed/>
                </p:oleObj>
              </mc:Choice>
              <mc:Fallback>
                <p:oleObj name="数式" r:id="rId5" imgW="431800" imgH="292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138488" y="1954886"/>
                        <a:ext cx="647700" cy="438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" name="直線矢印コネクタ 4"/>
          <p:cNvCxnSpPr/>
          <p:nvPr/>
        </p:nvCxnSpPr>
        <p:spPr>
          <a:xfrm>
            <a:off x="2083466" y="2173803"/>
            <a:ext cx="87333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オブジェクト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61635068"/>
              </p:ext>
            </p:extLst>
          </p:nvPr>
        </p:nvGraphicFramePr>
        <p:xfrm>
          <a:off x="536575" y="3772636"/>
          <a:ext cx="1790700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7523" name="数式" r:id="rId7" imgW="1193800" imgH="381000" progId="Equation.3">
                  <p:embed/>
                </p:oleObj>
              </mc:Choice>
              <mc:Fallback>
                <p:oleObj name="数式" r:id="rId7" imgW="1193800" imgH="3810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36575" y="3772636"/>
                        <a:ext cx="1790700" cy="571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オブジェクト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85398981"/>
              </p:ext>
            </p:extLst>
          </p:nvPr>
        </p:nvGraphicFramePr>
        <p:xfrm>
          <a:off x="684348" y="4830683"/>
          <a:ext cx="243840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7524" name="数式" r:id="rId9" imgW="1625600" imgH="355600" progId="Equation.3">
                  <p:embed/>
                </p:oleObj>
              </mc:Choice>
              <mc:Fallback>
                <p:oleObj name="数式" r:id="rId9" imgW="1625600" imgH="355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84348" y="4830683"/>
                        <a:ext cx="2438400" cy="533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オブジェクト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55089426"/>
              </p:ext>
            </p:extLst>
          </p:nvPr>
        </p:nvGraphicFramePr>
        <p:xfrm>
          <a:off x="3433197" y="4603750"/>
          <a:ext cx="3409950" cy="1276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7525" name="数式" r:id="rId11" imgW="2273300" imgH="850900" progId="Equation.3">
                  <p:embed/>
                </p:oleObj>
              </mc:Choice>
              <mc:Fallback>
                <p:oleObj name="数式" r:id="rId11" imgW="2273300" imgH="850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433197" y="4603750"/>
                        <a:ext cx="3409950" cy="1276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オブジェクト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35861203"/>
              </p:ext>
            </p:extLst>
          </p:nvPr>
        </p:nvGraphicFramePr>
        <p:xfrm>
          <a:off x="546100" y="2964210"/>
          <a:ext cx="647700" cy="438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7526" name="数式" r:id="rId13" imgW="431800" imgH="292100" progId="Equation.3">
                  <p:embed/>
                </p:oleObj>
              </mc:Choice>
              <mc:Fallback>
                <p:oleObj name="数式" r:id="rId13" imgW="431800" imgH="292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46100" y="2964210"/>
                        <a:ext cx="647700" cy="438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オブジェクト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63556693"/>
              </p:ext>
            </p:extLst>
          </p:nvPr>
        </p:nvGraphicFramePr>
        <p:xfrm>
          <a:off x="2516188" y="2917058"/>
          <a:ext cx="64770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7527" name="数式" r:id="rId14" imgW="431800" imgH="355600" progId="Equation.3">
                  <p:embed/>
                </p:oleObj>
              </mc:Choice>
              <mc:Fallback>
                <p:oleObj name="数式" r:id="rId14" imgW="431800" imgH="355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2516188" y="2917058"/>
                        <a:ext cx="647700" cy="533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4" name="直線矢印コネクタ 13"/>
          <p:cNvCxnSpPr/>
          <p:nvPr/>
        </p:nvCxnSpPr>
        <p:spPr>
          <a:xfrm>
            <a:off x="1426122" y="3183127"/>
            <a:ext cx="87333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オブジェクト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1010689"/>
              </p:ext>
            </p:extLst>
          </p:nvPr>
        </p:nvGraphicFramePr>
        <p:xfrm>
          <a:off x="684348" y="5638043"/>
          <a:ext cx="1905000" cy="72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7528" name="数式" r:id="rId16" imgW="1270000" imgH="482600" progId="Equation.3">
                  <p:embed/>
                </p:oleObj>
              </mc:Choice>
              <mc:Fallback>
                <p:oleObj name="数式" r:id="rId16" imgW="1270000" imgH="482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684348" y="5638043"/>
                        <a:ext cx="1905000" cy="723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テキスト ボックス 19"/>
          <p:cNvSpPr txBox="1"/>
          <p:nvPr/>
        </p:nvSpPr>
        <p:spPr>
          <a:xfrm>
            <a:off x="102079" y="1220630"/>
            <a:ext cx="20996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i="1" dirty="0" smtClean="0">
                <a:latin typeface="Times New Roman"/>
                <a:cs typeface="Times New Roman"/>
              </a:rPr>
              <a:t>k</a:t>
            </a:r>
            <a:r>
              <a:rPr kumimoji="1" lang="en-US" altLang="ja-JP" sz="1400" dirty="0" smtClean="0">
                <a:latin typeface="Times New Roman"/>
                <a:cs typeface="Times New Roman"/>
              </a:rPr>
              <a:t>=1,2,‥,</a:t>
            </a:r>
            <a:r>
              <a:rPr kumimoji="1" lang="en-US" altLang="ja-JP" sz="1400" i="1" dirty="0" smtClean="0">
                <a:latin typeface="Times New Roman"/>
                <a:cs typeface="Times New Roman"/>
              </a:rPr>
              <a:t>Max_SCF_Loop</a:t>
            </a:r>
            <a:endParaRPr kumimoji="1" lang="ja-JP" altLang="en-US" sz="1400" i="1" dirty="0">
              <a:latin typeface="Times New Roman"/>
              <a:cs typeface="Times New Roman"/>
            </a:endParaRPr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5172781" y="1989137"/>
            <a:ext cx="3004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CG</a:t>
            </a:r>
            <a:r>
              <a:rPr kumimoji="1" lang="ja-JP" altLang="en-US" dirty="0" smtClean="0"/>
              <a:t>によるレイリー商の最小化</a:t>
            </a:r>
            <a:endParaRPr kumimoji="1" lang="ja-JP" altLang="en-US" dirty="0"/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5252635" y="2998461"/>
            <a:ext cx="22063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GS</a:t>
            </a:r>
            <a:r>
              <a:rPr kumimoji="1" lang="ja-JP" altLang="en-US" dirty="0" smtClean="0"/>
              <a:t>による規格直交化</a:t>
            </a:r>
            <a:endParaRPr kumimoji="1" lang="ja-JP" altLang="en-US" dirty="0"/>
          </a:p>
        </p:txBody>
      </p:sp>
      <p:sp>
        <p:nvSpPr>
          <p:cNvPr id="23" name="テキスト ボックス 22"/>
          <p:cNvSpPr txBox="1"/>
          <p:nvPr/>
        </p:nvSpPr>
        <p:spPr>
          <a:xfrm>
            <a:off x="4016389" y="3762311"/>
            <a:ext cx="451668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ハミルトニアンの更新</a:t>
            </a:r>
            <a:endParaRPr kumimoji="1" lang="en-US" altLang="ja-JP" dirty="0" smtClean="0"/>
          </a:p>
          <a:p>
            <a:r>
              <a:rPr lang="ja-JP" altLang="en-US" sz="1400" dirty="0" smtClean="0"/>
              <a:t>（これを省けば通常の大規模疎行列の固有値解法と同じ）</a:t>
            </a:r>
            <a:endParaRPr kumimoji="1" lang="ja-JP" altLang="en-US" sz="1400" dirty="0"/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4272534" y="5992611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部分空間対角化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33944713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time-measurement routine</a:t>
            </a:r>
            <a:endParaRPr kumimoji="1" lang="ja-JP" altLang="en-US" dirty="0"/>
          </a:p>
        </p:txBody>
      </p:sp>
      <p:sp>
        <p:nvSpPr>
          <p:cNvPr id="6" name="正方形/長方形 5"/>
          <p:cNvSpPr/>
          <p:nvPr/>
        </p:nvSpPr>
        <p:spPr>
          <a:xfrm>
            <a:off x="467544" y="1268760"/>
            <a:ext cx="6192688" cy="504753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1400" dirty="0"/>
              <a:t>SUBROUTINE timer( </a:t>
            </a:r>
            <a:r>
              <a:rPr lang="en-US" altLang="ja-JP" sz="1400" dirty="0" err="1"/>
              <a:t>ct</a:t>
            </a:r>
            <a:r>
              <a:rPr lang="en-US" altLang="ja-JP" sz="1400" dirty="0"/>
              <a:t>, et, </a:t>
            </a:r>
            <a:r>
              <a:rPr lang="en-US" altLang="ja-JP" sz="1400" dirty="0" err="1"/>
              <a:t>icontrol</a:t>
            </a:r>
            <a:r>
              <a:rPr lang="en-US" altLang="ja-JP" sz="1400" dirty="0"/>
              <a:t> )</a:t>
            </a:r>
          </a:p>
          <a:p>
            <a:endParaRPr lang="en-US" altLang="ja-JP" sz="1400" dirty="0"/>
          </a:p>
          <a:p>
            <a:r>
              <a:rPr lang="en-US" altLang="ja-JP" sz="1400" dirty="0"/>
              <a:t>  implicit none</a:t>
            </a:r>
          </a:p>
          <a:p>
            <a:r>
              <a:rPr lang="en-US" altLang="ja-JP" sz="1400" dirty="0"/>
              <a:t>  real(8),intent(INOUT) :: </a:t>
            </a:r>
            <a:r>
              <a:rPr lang="en-US" altLang="ja-JP" sz="1400" dirty="0" err="1"/>
              <a:t>ct</a:t>
            </a:r>
            <a:r>
              <a:rPr lang="en-US" altLang="ja-JP" sz="1400" dirty="0"/>
              <a:t>, et</a:t>
            </a:r>
          </a:p>
          <a:p>
            <a:r>
              <a:rPr lang="en-US" altLang="ja-JP" sz="1400" dirty="0"/>
              <a:t>  </a:t>
            </a:r>
            <a:r>
              <a:rPr lang="en-US" altLang="ja-JP" sz="1400" dirty="0" err="1"/>
              <a:t>integer,intent</a:t>
            </a:r>
            <a:r>
              <a:rPr lang="en-US" altLang="ja-JP" sz="1400" dirty="0"/>
              <a:t>(IN) :: </a:t>
            </a:r>
            <a:r>
              <a:rPr lang="en-US" altLang="ja-JP" sz="1400" dirty="0" err="1"/>
              <a:t>icontrol</a:t>
            </a:r>
            <a:endParaRPr lang="en-US" altLang="ja-JP" sz="1400" dirty="0"/>
          </a:p>
          <a:p>
            <a:r>
              <a:rPr lang="en-US" altLang="ja-JP" sz="1400" dirty="0"/>
              <a:t>  real(8) :: </a:t>
            </a:r>
            <a:r>
              <a:rPr lang="en-US" altLang="ja-JP" sz="1400" dirty="0" err="1"/>
              <a:t>ct_now</a:t>
            </a:r>
            <a:r>
              <a:rPr lang="en-US" altLang="ja-JP" sz="1400" dirty="0"/>
              <a:t>, </a:t>
            </a:r>
            <a:r>
              <a:rPr lang="en-US" altLang="ja-JP" sz="1400" dirty="0" err="1"/>
              <a:t>et_now</a:t>
            </a:r>
            <a:endParaRPr lang="en-US" altLang="ja-JP" sz="1400" dirty="0"/>
          </a:p>
          <a:p>
            <a:r>
              <a:rPr lang="en-US" altLang="ja-JP" sz="1400" dirty="0"/>
              <a:t>  integer :: count, </a:t>
            </a:r>
            <a:r>
              <a:rPr lang="en-US" altLang="ja-JP" sz="1400" dirty="0" err="1"/>
              <a:t>count_rate</a:t>
            </a:r>
            <a:endParaRPr lang="en-US" altLang="ja-JP" sz="1400" dirty="0"/>
          </a:p>
          <a:p>
            <a:endParaRPr lang="en-US" altLang="ja-JP" sz="1400" dirty="0"/>
          </a:p>
          <a:p>
            <a:r>
              <a:rPr lang="en-US" altLang="ja-JP" sz="1400" dirty="0"/>
              <a:t>  call </a:t>
            </a:r>
            <a:r>
              <a:rPr lang="en-US" altLang="ja-JP" sz="1400" dirty="0" err="1"/>
              <a:t>cpu_time</a:t>
            </a:r>
            <a:r>
              <a:rPr lang="en-US" altLang="ja-JP" sz="1400" dirty="0"/>
              <a:t>( </a:t>
            </a:r>
            <a:r>
              <a:rPr lang="en-US" altLang="ja-JP" sz="1400" dirty="0" err="1"/>
              <a:t>ct_now</a:t>
            </a:r>
            <a:r>
              <a:rPr lang="en-US" altLang="ja-JP" sz="1400" dirty="0"/>
              <a:t> )</a:t>
            </a:r>
          </a:p>
          <a:p>
            <a:endParaRPr lang="en-US" altLang="ja-JP" sz="1400" dirty="0"/>
          </a:p>
          <a:p>
            <a:r>
              <a:rPr lang="en-US" altLang="ja-JP" sz="1400" dirty="0"/>
              <a:t>  call </a:t>
            </a:r>
            <a:r>
              <a:rPr lang="en-US" altLang="ja-JP" sz="1400" dirty="0" err="1"/>
              <a:t>system_clock</a:t>
            </a:r>
            <a:r>
              <a:rPr lang="en-US" altLang="ja-JP" sz="1400" dirty="0"/>
              <a:t>( count, </a:t>
            </a:r>
            <a:r>
              <a:rPr lang="en-US" altLang="ja-JP" sz="1400" dirty="0" err="1"/>
              <a:t>count_rate</a:t>
            </a:r>
            <a:r>
              <a:rPr lang="en-US" altLang="ja-JP" sz="1400" dirty="0"/>
              <a:t> )</a:t>
            </a:r>
          </a:p>
          <a:p>
            <a:r>
              <a:rPr lang="en-US" altLang="ja-JP" sz="1400" dirty="0"/>
              <a:t>  </a:t>
            </a:r>
            <a:r>
              <a:rPr lang="en-US" altLang="ja-JP" sz="1400" dirty="0" err="1"/>
              <a:t>et_now</a:t>
            </a:r>
            <a:r>
              <a:rPr lang="en-US" altLang="ja-JP" sz="1400" dirty="0"/>
              <a:t> = real( count, 8 )/</a:t>
            </a:r>
            <a:r>
              <a:rPr lang="en-US" altLang="ja-JP" sz="1400" dirty="0" err="1"/>
              <a:t>dble</a:t>
            </a:r>
            <a:r>
              <a:rPr lang="en-US" altLang="ja-JP" sz="1400" dirty="0"/>
              <a:t>( </a:t>
            </a:r>
            <a:r>
              <a:rPr lang="en-US" altLang="ja-JP" sz="1400" dirty="0" err="1"/>
              <a:t>count_rate</a:t>
            </a:r>
            <a:r>
              <a:rPr lang="en-US" altLang="ja-JP" sz="1400" dirty="0"/>
              <a:t> )</a:t>
            </a:r>
          </a:p>
          <a:p>
            <a:endParaRPr lang="en-US" altLang="ja-JP" sz="1400" dirty="0"/>
          </a:p>
          <a:p>
            <a:r>
              <a:rPr lang="en-US" altLang="ja-JP" sz="1400" dirty="0"/>
              <a:t>  if ( </a:t>
            </a:r>
            <a:r>
              <a:rPr lang="en-US" altLang="ja-JP" sz="1400" dirty="0" err="1"/>
              <a:t>icontrol</a:t>
            </a:r>
            <a:r>
              <a:rPr lang="en-US" altLang="ja-JP" sz="1400" dirty="0"/>
              <a:t> == 1 ) then</a:t>
            </a:r>
          </a:p>
          <a:p>
            <a:endParaRPr lang="en-US" altLang="ja-JP" sz="1400" dirty="0"/>
          </a:p>
          <a:p>
            <a:r>
              <a:rPr lang="en-US" altLang="ja-JP" sz="1400" dirty="0"/>
              <a:t>     write(*,*) "</a:t>
            </a:r>
            <a:r>
              <a:rPr lang="en-US" altLang="ja-JP" sz="1400" dirty="0" err="1"/>
              <a:t>cpu</a:t>
            </a:r>
            <a:r>
              <a:rPr lang="en-US" altLang="ja-JP" sz="1400" dirty="0"/>
              <a:t> time &amp; elapsed time =",</a:t>
            </a:r>
            <a:r>
              <a:rPr lang="en-US" altLang="ja-JP" sz="1400" dirty="0" err="1"/>
              <a:t>ct_now-ct</a:t>
            </a:r>
            <a:r>
              <a:rPr lang="en-US" altLang="ja-JP" sz="1400" dirty="0"/>
              <a:t>, </a:t>
            </a:r>
            <a:r>
              <a:rPr lang="en-US" altLang="ja-JP" sz="1400" dirty="0" err="1"/>
              <a:t>et_now</a:t>
            </a:r>
            <a:r>
              <a:rPr lang="en-US" altLang="ja-JP" sz="1400" dirty="0"/>
              <a:t>-et</a:t>
            </a:r>
          </a:p>
          <a:p>
            <a:endParaRPr lang="en-US" altLang="ja-JP" sz="1400" dirty="0"/>
          </a:p>
          <a:p>
            <a:r>
              <a:rPr lang="en-US" altLang="ja-JP" sz="1400" dirty="0"/>
              <a:t>  end if</a:t>
            </a:r>
          </a:p>
          <a:p>
            <a:endParaRPr lang="en-US" altLang="ja-JP" sz="1400" dirty="0"/>
          </a:p>
          <a:p>
            <a:r>
              <a:rPr lang="en-US" altLang="ja-JP" sz="1400" dirty="0"/>
              <a:t>  </a:t>
            </a:r>
            <a:r>
              <a:rPr lang="en-US" altLang="ja-JP" sz="1400" dirty="0" err="1"/>
              <a:t>ct</a:t>
            </a:r>
            <a:r>
              <a:rPr lang="en-US" altLang="ja-JP" sz="1400" dirty="0"/>
              <a:t> = </a:t>
            </a:r>
            <a:r>
              <a:rPr lang="en-US" altLang="ja-JP" sz="1400" dirty="0" err="1"/>
              <a:t>ct_now</a:t>
            </a:r>
            <a:endParaRPr lang="en-US" altLang="ja-JP" sz="1400" dirty="0"/>
          </a:p>
          <a:p>
            <a:r>
              <a:rPr lang="en-US" altLang="ja-JP" sz="1400" dirty="0"/>
              <a:t>  et = </a:t>
            </a:r>
            <a:r>
              <a:rPr lang="en-US" altLang="ja-JP" sz="1400" dirty="0" err="1"/>
              <a:t>et_now</a:t>
            </a:r>
            <a:endParaRPr lang="en-US" altLang="ja-JP" sz="1400" dirty="0"/>
          </a:p>
          <a:p>
            <a:endParaRPr lang="en-US" altLang="ja-JP" sz="1400" dirty="0"/>
          </a:p>
          <a:p>
            <a:r>
              <a:rPr lang="en-US" altLang="ja-JP" sz="1400" dirty="0"/>
              <a:t>END SUBROUTINE timer</a:t>
            </a: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8D95B73-4259-424F-97B8-CA0C55AE48C6}" type="slidenum">
              <a:rPr lang="en-US" altLang="ja-JP" smtClean="0"/>
              <a:pPr>
                <a:defRPr/>
              </a:pPr>
              <a:t>51</a:t>
            </a:fld>
            <a:endParaRPr lang="en-US" altLang="ja-JP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7092280" y="1412776"/>
            <a:ext cx="1837362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どこからでも呼べる</a:t>
            </a:r>
            <a:endParaRPr kumimoji="1" lang="en-US" altLang="ja-JP" dirty="0" smtClean="0"/>
          </a:p>
          <a:p>
            <a:r>
              <a:rPr lang="ja-JP" altLang="en-US" dirty="0" smtClean="0"/>
              <a:t>ルーチン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356200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timer</a:t>
            </a:r>
            <a:r>
              <a:rPr lang="en-US" altLang="ja-JP" dirty="0"/>
              <a:t> </a:t>
            </a:r>
            <a:r>
              <a:rPr lang="en-US" altLang="ja-JP" dirty="0" smtClean="0"/>
              <a:t>routine ( example )</a:t>
            </a:r>
            <a:endParaRPr kumimoji="1" lang="ja-JP" altLang="en-US" dirty="0"/>
          </a:p>
        </p:txBody>
      </p:sp>
      <p:sp>
        <p:nvSpPr>
          <p:cNvPr id="3" name="正方形/長方形 2"/>
          <p:cNvSpPr/>
          <p:nvPr/>
        </p:nvSpPr>
        <p:spPr>
          <a:xfrm>
            <a:off x="395536" y="1772816"/>
            <a:ext cx="3078088" cy="375487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1400" dirty="0"/>
              <a:t>PROGRAM </a:t>
            </a:r>
            <a:r>
              <a:rPr lang="en-US" altLang="ja-JP" sz="1400" dirty="0" err="1" smtClean="0"/>
              <a:t>timer_test</a:t>
            </a:r>
            <a:endParaRPr lang="en-US" altLang="ja-JP" sz="1400" dirty="0"/>
          </a:p>
          <a:p>
            <a:endParaRPr lang="en-US" altLang="ja-JP" sz="1400" dirty="0"/>
          </a:p>
          <a:p>
            <a:r>
              <a:rPr lang="en-US" altLang="ja-JP" sz="1400" dirty="0"/>
              <a:t>  implicit none</a:t>
            </a:r>
          </a:p>
          <a:p>
            <a:r>
              <a:rPr lang="en-US" altLang="ja-JP" sz="1400" dirty="0"/>
              <a:t>  </a:t>
            </a:r>
            <a:r>
              <a:rPr lang="en-US" altLang="ja-JP" sz="1400" dirty="0" smtClean="0"/>
              <a:t>real </a:t>
            </a:r>
            <a:r>
              <a:rPr lang="en-US" altLang="ja-JP" sz="1400" dirty="0"/>
              <a:t>:: </a:t>
            </a:r>
            <a:r>
              <a:rPr lang="en-US" altLang="ja-JP" sz="1400" dirty="0" err="1" smtClean="0"/>
              <a:t>ct</a:t>
            </a:r>
            <a:r>
              <a:rPr lang="en-US" altLang="ja-JP" sz="1400" dirty="0" smtClean="0"/>
              <a:t>, et</a:t>
            </a:r>
          </a:p>
          <a:p>
            <a:r>
              <a:rPr lang="en-US" altLang="ja-JP" sz="1400" dirty="0"/>
              <a:t> </a:t>
            </a:r>
            <a:r>
              <a:rPr lang="en-US" altLang="ja-JP" sz="1400" dirty="0" smtClean="0"/>
              <a:t> integer :: m, n</a:t>
            </a:r>
            <a:endParaRPr lang="en-US" altLang="ja-JP" sz="1400" dirty="0"/>
          </a:p>
          <a:p>
            <a:endParaRPr lang="en-US" altLang="ja-JP" sz="1400" dirty="0"/>
          </a:p>
          <a:p>
            <a:r>
              <a:rPr lang="en-US" altLang="ja-JP" sz="1400" dirty="0"/>
              <a:t>  call </a:t>
            </a:r>
            <a:r>
              <a:rPr lang="en-US" altLang="ja-JP" sz="1400" dirty="0" smtClean="0"/>
              <a:t>timer( </a:t>
            </a:r>
            <a:r>
              <a:rPr lang="en-US" altLang="ja-JP" sz="1400" dirty="0" err="1" smtClean="0"/>
              <a:t>ct</a:t>
            </a:r>
            <a:r>
              <a:rPr lang="en-US" altLang="ja-JP" sz="1400" dirty="0" smtClean="0"/>
              <a:t>, et, 0 )</a:t>
            </a:r>
            <a:endParaRPr lang="en-US" altLang="ja-JP" sz="1400" dirty="0"/>
          </a:p>
          <a:p>
            <a:endParaRPr lang="en-US" altLang="ja-JP" sz="1400" dirty="0"/>
          </a:p>
          <a:p>
            <a:r>
              <a:rPr lang="en-US" altLang="ja-JP" sz="1400" dirty="0"/>
              <a:t>  read(*,*) </a:t>
            </a:r>
            <a:r>
              <a:rPr lang="en-US" altLang="ja-JP" sz="1400" dirty="0" smtClean="0"/>
              <a:t>m</a:t>
            </a:r>
            <a:endParaRPr lang="en-US" altLang="ja-JP" sz="1400" dirty="0"/>
          </a:p>
          <a:p>
            <a:endParaRPr lang="en-US" altLang="ja-JP" sz="1400" dirty="0"/>
          </a:p>
          <a:p>
            <a:r>
              <a:rPr lang="en-US" altLang="ja-JP" sz="1400" dirty="0"/>
              <a:t>  call </a:t>
            </a:r>
            <a:r>
              <a:rPr lang="en-US" altLang="ja-JP" sz="1400" dirty="0" smtClean="0"/>
              <a:t>timer( </a:t>
            </a:r>
            <a:r>
              <a:rPr lang="en-US" altLang="ja-JP" sz="1400" dirty="0" err="1" smtClean="0"/>
              <a:t>ct</a:t>
            </a:r>
            <a:r>
              <a:rPr lang="en-US" altLang="ja-JP" sz="1400" dirty="0" smtClean="0"/>
              <a:t>, et, 1 )</a:t>
            </a:r>
            <a:endParaRPr lang="en-US" altLang="ja-JP" sz="1400" dirty="0"/>
          </a:p>
          <a:p>
            <a:endParaRPr lang="en-US" altLang="ja-JP" sz="1400" dirty="0"/>
          </a:p>
          <a:p>
            <a:r>
              <a:rPr lang="en-US" altLang="ja-JP" sz="1400" dirty="0" smtClean="0"/>
              <a:t> </a:t>
            </a:r>
            <a:r>
              <a:rPr lang="en-US" altLang="ja-JP" sz="1400" dirty="0"/>
              <a:t> </a:t>
            </a:r>
            <a:r>
              <a:rPr lang="en-US" altLang="ja-JP" sz="1400" dirty="0" smtClean="0"/>
              <a:t>read(*,*) n</a:t>
            </a:r>
          </a:p>
          <a:p>
            <a:endParaRPr lang="en-US" altLang="ja-JP" sz="1400" dirty="0"/>
          </a:p>
          <a:p>
            <a:r>
              <a:rPr lang="en-US" altLang="ja-JP" sz="1400" dirty="0" smtClean="0"/>
              <a:t>  call timer( </a:t>
            </a:r>
            <a:r>
              <a:rPr lang="en-US" altLang="ja-JP" sz="1400" dirty="0" err="1" smtClean="0"/>
              <a:t>ct</a:t>
            </a:r>
            <a:r>
              <a:rPr lang="en-US" altLang="ja-JP" sz="1400" dirty="0" smtClean="0"/>
              <a:t>, et, 1 )  </a:t>
            </a:r>
          </a:p>
          <a:p>
            <a:endParaRPr lang="en-US" altLang="ja-JP" sz="1400" dirty="0"/>
          </a:p>
          <a:p>
            <a:r>
              <a:rPr lang="en-US" altLang="ja-JP" sz="1400" dirty="0"/>
              <a:t>END PROGRAM </a:t>
            </a:r>
            <a:r>
              <a:rPr lang="en-US" altLang="ja-JP" sz="1400" dirty="0" err="1" smtClean="0"/>
              <a:t>timer_test</a:t>
            </a:r>
            <a:endParaRPr lang="en-US" altLang="ja-JP" sz="1400" dirty="0"/>
          </a:p>
        </p:txBody>
      </p:sp>
      <p:sp>
        <p:nvSpPr>
          <p:cNvPr id="5" name="正方形/長方形 4"/>
          <p:cNvSpPr/>
          <p:nvPr/>
        </p:nvSpPr>
        <p:spPr>
          <a:xfrm>
            <a:off x="4139952" y="4365104"/>
            <a:ext cx="4572000" cy="116955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>
            <a:spAutoFit/>
          </a:bodyPr>
          <a:lstStyle/>
          <a:p>
            <a:r>
              <a:rPr lang="en-US" altLang="ja-JP" sz="1400" dirty="0"/>
              <a:t>[</a:t>
            </a:r>
            <a:r>
              <a:rPr lang="en-US" altLang="ja-JP" sz="1400" dirty="0" err="1"/>
              <a:t>iwata@mars</a:t>
            </a:r>
            <a:r>
              <a:rPr lang="en-US" altLang="ja-JP" sz="1400" dirty="0"/>
              <a:t> ~/</a:t>
            </a:r>
            <a:r>
              <a:rPr lang="en-US" altLang="ja-JP" sz="1400" dirty="0" err="1"/>
              <a:t>tmp</a:t>
            </a:r>
            <a:r>
              <a:rPr lang="en-US" altLang="ja-JP" sz="1400" dirty="0"/>
              <a:t>]$ ./</a:t>
            </a:r>
            <a:r>
              <a:rPr lang="en-US" altLang="ja-JP" sz="1400" dirty="0" err="1"/>
              <a:t>a.out</a:t>
            </a:r>
            <a:endParaRPr lang="en-US" altLang="ja-JP" sz="1400" dirty="0"/>
          </a:p>
          <a:p>
            <a:r>
              <a:rPr lang="en-US" altLang="ja-JP" sz="1400" dirty="0"/>
              <a:t>2</a:t>
            </a:r>
          </a:p>
          <a:p>
            <a:r>
              <a:rPr lang="en-US" altLang="ja-JP" sz="1400" dirty="0"/>
              <a:t> </a:t>
            </a:r>
            <a:r>
              <a:rPr lang="en-US" altLang="ja-JP" sz="1400" dirty="0" err="1"/>
              <a:t>cpu</a:t>
            </a:r>
            <a:r>
              <a:rPr lang="en-US" altLang="ja-JP" sz="1400" dirty="0"/>
              <a:t> time &amp; elapsed time =  0.0000000E+00   2.103516    </a:t>
            </a:r>
          </a:p>
          <a:p>
            <a:r>
              <a:rPr lang="en-US" altLang="ja-JP" sz="1400" dirty="0"/>
              <a:t>1</a:t>
            </a:r>
          </a:p>
          <a:p>
            <a:r>
              <a:rPr lang="en-US" altLang="ja-JP" sz="1400" dirty="0"/>
              <a:t> </a:t>
            </a:r>
            <a:r>
              <a:rPr lang="en-US" altLang="ja-JP" sz="1400" dirty="0" err="1"/>
              <a:t>cpu</a:t>
            </a:r>
            <a:r>
              <a:rPr lang="en-US" altLang="ja-JP" sz="1400" dirty="0"/>
              <a:t> time &amp; elapsed time =  0.0000000E+00   1.417969 </a:t>
            </a:r>
            <a:endParaRPr lang="ja-JP" altLang="en-US" sz="1400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4139952" y="3933056"/>
            <a:ext cx="1685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 smtClean="0"/>
              <a:t>result example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8D95B73-4259-424F-97B8-CA0C55AE48C6}" type="slidenum">
              <a:rPr lang="en-US" altLang="ja-JP" smtClean="0"/>
              <a:pPr>
                <a:defRPr/>
              </a:pPr>
              <a:t>52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2741401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Gram-Schmidt</a:t>
            </a:r>
            <a:r>
              <a:rPr lang="ja-JP" altLang="en-US" dirty="0" smtClean="0"/>
              <a:t>アルゴリズム</a:t>
            </a:r>
            <a:endParaRPr kumimoji="1" lang="ja-JP" altLang="en-US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1619672" y="2492896"/>
            <a:ext cx="54569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 smtClean="0"/>
              <a:t>以下に説明する規格直交化のアルゴリズムに書き換えてみよ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77174911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角丸四角形 19"/>
          <p:cNvSpPr/>
          <p:nvPr/>
        </p:nvSpPr>
        <p:spPr>
          <a:xfrm>
            <a:off x="395536" y="5661248"/>
            <a:ext cx="8263706" cy="705122"/>
          </a:xfrm>
          <a:prstGeom prst="round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角丸四角形 20"/>
          <p:cNvSpPr/>
          <p:nvPr/>
        </p:nvSpPr>
        <p:spPr>
          <a:xfrm>
            <a:off x="412750" y="2825833"/>
            <a:ext cx="8263706" cy="705122"/>
          </a:xfrm>
          <a:prstGeom prst="round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角丸四角形 21"/>
          <p:cNvSpPr/>
          <p:nvPr/>
        </p:nvSpPr>
        <p:spPr>
          <a:xfrm>
            <a:off x="412750" y="1589962"/>
            <a:ext cx="8263706" cy="1146011"/>
          </a:xfrm>
          <a:prstGeom prst="round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角丸四角形 22"/>
          <p:cNvSpPr/>
          <p:nvPr/>
        </p:nvSpPr>
        <p:spPr>
          <a:xfrm>
            <a:off x="395536" y="3645024"/>
            <a:ext cx="8263706" cy="1901565"/>
          </a:xfrm>
          <a:prstGeom prst="round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ja-JP" altLang="en-US" dirty="0" smtClean="0"/>
              <a:t>ハミルトニアン更新を一番最後にもってくる場合を考える</a:t>
            </a:r>
            <a:r>
              <a:rPr kumimoji="1" lang="en-US" altLang="ja-JP" dirty="0" smtClean="0"/>
              <a:t>①</a:t>
            </a:r>
            <a:endParaRPr kumimoji="1" lang="ja-JP" altLang="en-US" dirty="0"/>
          </a:p>
        </p:txBody>
      </p:sp>
      <p:graphicFrame>
        <p:nvGraphicFramePr>
          <p:cNvPr id="3" name="オブジェクト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77125772"/>
              </p:ext>
            </p:extLst>
          </p:nvPr>
        </p:nvGraphicFramePr>
        <p:xfrm>
          <a:off x="546100" y="1773911"/>
          <a:ext cx="1447800" cy="800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8545" name="数式" r:id="rId3" imgW="965200" imgH="533400" progId="Equation.3">
                  <p:embed/>
                </p:oleObj>
              </mc:Choice>
              <mc:Fallback>
                <p:oleObj name="数式" r:id="rId3" imgW="965200" imgH="533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46100" y="1773911"/>
                        <a:ext cx="1447800" cy="800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オブジェクト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4614918"/>
              </p:ext>
            </p:extLst>
          </p:nvPr>
        </p:nvGraphicFramePr>
        <p:xfrm>
          <a:off x="3138488" y="1954886"/>
          <a:ext cx="647700" cy="438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8546" name="数式" r:id="rId5" imgW="431800" imgH="292100" progId="Equation.3">
                  <p:embed/>
                </p:oleObj>
              </mc:Choice>
              <mc:Fallback>
                <p:oleObj name="数式" r:id="rId5" imgW="431800" imgH="292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138488" y="1954886"/>
                        <a:ext cx="647700" cy="438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" name="直線矢印コネクタ 4"/>
          <p:cNvCxnSpPr/>
          <p:nvPr/>
        </p:nvCxnSpPr>
        <p:spPr>
          <a:xfrm>
            <a:off x="2083466" y="2173803"/>
            <a:ext cx="87333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オブジェクト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41282879"/>
              </p:ext>
            </p:extLst>
          </p:nvPr>
        </p:nvGraphicFramePr>
        <p:xfrm>
          <a:off x="536575" y="5842000"/>
          <a:ext cx="17907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8547" name="数式" r:id="rId7" imgW="1193800" imgH="304800" progId="Equation.3">
                  <p:embed/>
                </p:oleObj>
              </mc:Choice>
              <mc:Fallback>
                <p:oleObj name="数式" r:id="rId7" imgW="1193800" imgH="304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36575" y="5842000"/>
                        <a:ext cx="1790700" cy="457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オブジェクト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06486611"/>
              </p:ext>
            </p:extLst>
          </p:nvPr>
        </p:nvGraphicFramePr>
        <p:xfrm>
          <a:off x="690563" y="3902075"/>
          <a:ext cx="232410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8548" name="数式" r:id="rId9" imgW="1549400" imgH="355600" progId="Equation.3">
                  <p:embed/>
                </p:oleObj>
              </mc:Choice>
              <mc:Fallback>
                <p:oleObj name="数式" r:id="rId9" imgW="1549400" imgH="355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90563" y="3902075"/>
                        <a:ext cx="2324100" cy="533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オブジェクト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13351213"/>
              </p:ext>
            </p:extLst>
          </p:nvPr>
        </p:nvGraphicFramePr>
        <p:xfrm>
          <a:off x="3433763" y="3716338"/>
          <a:ext cx="3409950" cy="1276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8549" name="数式" r:id="rId11" imgW="2273300" imgH="850900" progId="Equation.3">
                  <p:embed/>
                </p:oleObj>
              </mc:Choice>
              <mc:Fallback>
                <p:oleObj name="数式" r:id="rId11" imgW="2273300" imgH="850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433763" y="3716338"/>
                        <a:ext cx="3409950" cy="1276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オブジェクト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2011772"/>
              </p:ext>
            </p:extLst>
          </p:nvPr>
        </p:nvGraphicFramePr>
        <p:xfrm>
          <a:off x="546100" y="2964210"/>
          <a:ext cx="647700" cy="438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8550" name="数式" r:id="rId13" imgW="431800" imgH="292100" progId="Equation.3">
                  <p:embed/>
                </p:oleObj>
              </mc:Choice>
              <mc:Fallback>
                <p:oleObj name="数式" r:id="rId13" imgW="431800" imgH="292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46100" y="2964210"/>
                        <a:ext cx="647700" cy="438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オブジェクト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24147839"/>
              </p:ext>
            </p:extLst>
          </p:nvPr>
        </p:nvGraphicFramePr>
        <p:xfrm>
          <a:off x="2516188" y="2917058"/>
          <a:ext cx="64770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8551" name="数式" r:id="rId14" imgW="431800" imgH="355600" progId="Equation.3">
                  <p:embed/>
                </p:oleObj>
              </mc:Choice>
              <mc:Fallback>
                <p:oleObj name="数式" r:id="rId14" imgW="431800" imgH="355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2516188" y="2917058"/>
                        <a:ext cx="647700" cy="533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4" name="直線矢印コネクタ 13"/>
          <p:cNvCxnSpPr/>
          <p:nvPr/>
        </p:nvCxnSpPr>
        <p:spPr>
          <a:xfrm>
            <a:off x="1426122" y="3183127"/>
            <a:ext cx="87333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オブジェクト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40188977"/>
              </p:ext>
            </p:extLst>
          </p:nvPr>
        </p:nvGraphicFramePr>
        <p:xfrm>
          <a:off x="684348" y="4750179"/>
          <a:ext cx="1905000" cy="72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8552" name="数式" r:id="rId16" imgW="1270000" imgH="482600" progId="Equation.3">
                  <p:embed/>
                </p:oleObj>
              </mc:Choice>
              <mc:Fallback>
                <p:oleObj name="数式" r:id="rId16" imgW="1270000" imgH="482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684348" y="4750179"/>
                        <a:ext cx="1905000" cy="723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テキスト ボックス 5"/>
          <p:cNvSpPr txBox="1"/>
          <p:nvPr/>
        </p:nvSpPr>
        <p:spPr>
          <a:xfrm>
            <a:off x="3789242" y="5745398"/>
            <a:ext cx="4865434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dirty="0" smtClean="0"/>
              <a:t>数学的には何の問題もないが、経験上、</a:t>
            </a:r>
            <a:endParaRPr kumimoji="1" lang="en-US" altLang="ja-JP" sz="1600" dirty="0" smtClean="0"/>
          </a:p>
          <a:p>
            <a:r>
              <a:rPr kumimoji="1" lang="en-US" altLang="ja-JP" sz="1600" dirty="0" smtClean="0"/>
              <a:t>SCF</a:t>
            </a:r>
            <a:r>
              <a:rPr kumimoji="1" lang="ja-JP" altLang="en-US" sz="1600" dirty="0" smtClean="0"/>
              <a:t>の収束が遅くなるようなので、現状はこうしていない</a:t>
            </a:r>
            <a:endParaRPr kumimoji="1"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420163632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角丸四角形 15"/>
          <p:cNvSpPr/>
          <p:nvPr/>
        </p:nvSpPr>
        <p:spPr>
          <a:xfrm>
            <a:off x="412750" y="1589962"/>
            <a:ext cx="8177577" cy="1146011"/>
          </a:xfrm>
          <a:prstGeom prst="round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角丸四角形 18"/>
          <p:cNvSpPr/>
          <p:nvPr/>
        </p:nvSpPr>
        <p:spPr>
          <a:xfrm>
            <a:off x="412750" y="2880521"/>
            <a:ext cx="8177577" cy="2374619"/>
          </a:xfrm>
          <a:prstGeom prst="round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角丸四角形 17"/>
          <p:cNvSpPr/>
          <p:nvPr/>
        </p:nvSpPr>
        <p:spPr>
          <a:xfrm>
            <a:off x="412750" y="5479371"/>
            <a:ext cx="8177577" cy="705122"/>
          </a:xfrm>
          <a:prstGeom prst="round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ja-JP" altLang="en-US" dirty="0" smtClean="0"/>
              <a:t>ハミルトニアン更新を一番最後にもってくる場合を考える</a:t>
            </a:r>
            <a:r>
              <a:rPr lang="en-US" altLang="ja-JP" dirty="0" smtClean="0"/>
              <a:t>②</a:t>
            </a:r>
            <a:endParaRPr kumimoji="1" lang="ja-JP" altLang="en-US" dirty="0"/>
          </a:p>
        </p:txBody>
      </p:sp>
      <p:graphicFrame>
        <p:nvGraphicFramePr>
          <p:cNvPr id="3" name="オブジェクト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46808738"/>
              </p:ext>
            </p:extLst>
          </p:nvPr>
        </p:nvGraphicFramePr>
        <p:xfrm>
          <a:off x="546100" y="1773911"/>
          <a:ext cx="1447800" cy="800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9572" name="数式" r:id="rId3" imgW="965200" imgH="533400" progId="Equation.3">
                  <p:embed/>
                </p:oleObj>
              </mc:Choice>
              <mc:Fallback>
                <p:oleObj name="数式" r:id="rId3" imgW="965200" imgH="533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46100" y="1773911"/>
                        <a:ext cx="1447800" cy="800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オブジェクト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47996734"/>
              </p:ext>
            </p:extLst>
          </p:nvPr>
        </p:nvGraphicFramePr>
        <p:xfrm>
          <a:off x="3138488" y="1954886"/>
          <a:ext cx="647700" cy="438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9573" name="数式" r:id="rId5" imgW="431800" imgH="292100" progId="Equation.3">
                  <p:embed/>
                </p:oleObj>
              </mc:Choice>
              <mc:Fallback>
                <p:oleObj name="数式" r:id="rId5" imgW="431800" imgH="292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138488" y="1954886"/>
                        <a:ext cx="647700" cy="438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" name="直線矢印コネクタ 4"/>
          <p:cNvCxnSpPr/>
          <p:nvPr/>
        </p:nvCxnSpPr>
        <p:spPr>
          <a:xfrm>
            <a:off x="2083466" y="2173803"/>
            <a:ext cx="87333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オブジェクト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78631384"/>
              </p:ext>
            </p:extLst>
          </p:nvPr>
        </p:nvGraphicFramePr>
        <p:xfrm>
          <a:off x="536575" y="5625196"/>
          <a:ext cx="17907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9574" name="数式" r:id="rId7" imgW="1193800" imgH="304800" progId="Equation.3">
                  <p:embed/>
                </p:oleObj>
              </mc:Choice>
              <mc:Fallback>
                <p:oleObj name="数式" r:id="rId7" imgW="1193800" imgH="304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36575" y="5625196"/>
                        <a:ext cx="1790700" cy="457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オブジェクト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19490559"/>
              </p:ext>
            </p:extLst>
          </p:nvPr>
        </p:nvGraphicFramePr>
        <p:xfrm>
          <a:off x="700088" y="3065379"/>
          <a:ext cx="2305050" cy="438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9575" name="数式" r:id="rId9" imgW="1536700" imgH="292100" progId="Equation.3">
                  <p:embed/>
                </p:oleObj>
              </mc:Choice>
              <mc:Fallback>
                <p:oleObj name="数式" r:id="rId9" imgW="1536700" imgH="292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00088" y="3065379"/>
                        <a:ext cx="2305050" cy="438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オブジェクト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64400801"/>
              </p:ext>
            </p:extLst>
          </p:nvPr>
        </p:nvGraphicFramePr>
        <p:xfrm>
          <a:off x="3351607" y="3017754"/>
          <a:ext cx="4895850" cy="1276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9576" name="数式" r:id="rId11" imgW="3263900" imgH="850900" progId="Equation.3">
                  <p:embed/>
                </p:oleObj>
              </mc:Choice>
              <mc:Fallback>
                <p:oleObj name="数式" r:id="rId11" imgW="3263900" imgH="850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351607" y="3017754"/>
                        <a:ext cx="4895850" cy="1276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オブジェクト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96382113"/>
              </p:ext>
            </p:extLst>
          </p:nvPr>
        </p:nvGraphicFramePr>
        <p:xfrm>
          <a:off x="728897" y="4450398"/>
          <a:ext cx="1885950" cy="72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9577" name="数式" r:id="rId13" imgW="1257300" imgH="482600" progId="Equation.3">
                  <p:embed/>
                </p:oleObj>
              </mc:Choice>
              <mc:Fallback>
                <p:oleObj name="数式" r:id="rId13" imgW="1257300" imgH="482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728897" y="4450398"/>
                        <a:ext cx="1885950" cy="723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オブジェクト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97017559"/>
              </p:ext>
            </p:extLst>
          </p:nvPr>
        </p:nvGraphicFramePr>
        <p:xfrm>
          <a:off x="700088" y="3655929"/>
          <a:ext cx="1809750" cy="438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9578" name="数式" r:id="rId15" imgW="1206500" imgH="292100" progId="Equation.3">
                  <p:embed/>
                </p:oleObj>
              </mc:Choice>
              <mc:Fallback>
                <p:oleObj name="数式" r:id="rId15" imgW="1206500" imgH="292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700088" y="3655929"/>
                        <a:ext cx="1809750" cy="438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テキスト ボックス 6"/>
          <p:cNvSpPr txBox="1"/>
          <p:nvPr/>
        </p:nvSpPr>
        <p:spPr>
          <a:xfrm>
            <a:off x="3387163" y="4356049"/>
            <a:ext cx="460895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600" dirty="0" smtClean="0"/>
              <a:t>ハミルトニアン更新を最後に回すと、</a:t>
            </a:r>
            <a:r>
              <a:rPr lang="en-US" altLang="ja-JP" sz="1600" dirty="0" smtClean="0">
                <a:solidFill>
                  <a:srgbClr val="0000FF"/>
                </a:solidFill>
              </a:rPr>
              <a:t>GS</a:t>
            </a:r>
            <a:r>
              <a:rPr lang="ja-JP" altLang="en-US" sz="1600" dirty="0" smtClean="0">
                <a:solidFill>
                  <a:srgbClr val="0000FF"/>
                </a:solidFill>
              </a:rPr>
              <a:t>を省略</a:t>
            </a:r>
            <a:r>
              <a:rPr lang="ja-JP" altLang="en-US" sz="1600" dirty="0" smtClean="0"/>
              <a:t>して、</a:t>
            </a:r>
            <a:endParaRPr lang="en-US" altLang="ja-JP" sz="1600" dirty="0" smtClean="0"/>
          </a:p>
          <a:p>
            <a:r>
              <a:rPr kumimoji="1" lang="ja-JP" altLang="en-US" sz="1600" dirty="0" smtClean="0"/>
              <a:t>代わりに部分空間対角化を</a:t>
            </a:r>
            <a:r>
              <a:rPr kumimoji="1" lang="ja-JP" altLang="en-US" sz="1600" dirty="0" smtClean="0">
                <a:solidFill>
                  <a:srgbClr val="0000FF"/>
                </a:solidFill>
              </a:rPr>
              <a:t>一般化固有値問題</a:t>
            </a:r>
            <a:r>
              <a:rPr kumimoji="1" lang="ja-JP" altLang="en-US" sz="1600" dirty="0" smtClean="0"/>
              <a:t>の形</a:t>
            </a:r>
            <a:endParaRPr kumimoji="1" lang="en-US" altLang="ja-JP" sz="1600" dirty="0" smtClean="0"/>
          </a:p>
          <a:p>
            <a:r>
              <a:rPr kumimoji="1" lang="ja-JP" altLang="en-US" sz="1600" dirty="0" smtClean="0"/>
              <a:t>で計算するアルゴリズムも可能になる</a:t>
            </a:r>
            <a:endParaRPr kumimoji="1"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64329285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古典</a:t>
            </a:r>
            <a:r>
              <a:rPr kumimoji="1" lang="en-US" altLang="ja-JP" dirty="0" smtClean="0"/>
              <a:t>Gram-Schmidt</a:t>
            </a:r>
            <a:endParaRPr kumimoji="1" lang="ja-JP" altLang="en-US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793453" y="1322462"/>
            <a:ext cx="1180932" cy="47705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>
                <a:solidFill>
                  <a:srgbClr val="0000FF"/>
                </a:solidFill>
              </a:rPr>
              <a:t>do </a:t>
            </a:r>
            <a:r>
              <a:rPr kumimoji="1" lang="en-US" altLang="ja-JP" dirty="0" err="1" smtClean="0">
                <a:solidFill>
                  <a:srgbClr val="0000FF"/>
                </a:solidFill>
              </a:rPr>
              <a:t>i</a:t>
            </a:r>
            <a:r>
              <a:rPr kumimoji="1" lang="en-US" altLang="ja-JP" dirty="0" smtClean="0">
                <a:solidFill>
                  <a:srgbClr val="0000FF"/>
                </a:solidFill>
              </a:rPr>
              <a:t>=1,n</a:t>
            </a:r>
          </a:p>
          <a:p>
            <a:endParaRPr lang="en-US" altLang="ja-JP" dirty="0"/>
          </a:p>
          <a:p>
            <a:r>
              <a:rPr kumimoji="1" lang="en-US" altLang="ja-JP" dirty="0" smtClean="0"/>
              <a:t>  </a:t>
            </a:r>
            <a:r>
              <a:rPr kumimoji="1" lang="en-US" altLang="ja-JP" dirty="0" smtClean="0">
                <a:solidFill>
                  <a:srgbClr val="008000"/>
                </a:solidFill>
              </a:rPr>
              <a:t>do j=1,i-1</a:t>
            </a:r>
          </a:p>
          <a:p>
            <a:endParaRPr lang="en-US" altLang="ja-JP" dirty="0" smtClean="0"/>
          </a:p>
          <a:p>
            <a:endParaRPr lang="en-US" altLang="ja-JP" dirty="0"/>
          </a:p>
          <a:p>
            <a:endParaRPr lang="en-US" altLang="ja-JP" dirty="0" smtClean="0"/>
          </a:p>
          <a:p>
            <a:r>
              <a:rPr lang="en-US" altLang="ja-JP" dirty="0"/>
              <a:t> </a:t>
            </a:r>
            <a:r>
              <a:rPr lang="en-US" altLang="ja-JP" dirty="0" smtClean="0"/>
              <a:t>  </a:t>
            </a:r>
            <a:r>
              <a:rPr lang="en-US" altLang="ja-JP" dirty="0" smtClean="0">
                <a:solidFill>
                  <a:srgbClr val="008000"/>
                </a:solidFill>
              </a:rPr>
              <a:t>end do</a:t>
            </a:r>
          </a:p>
          <a:p>
            <a:endParaRPr lang="en-US" altLang="ja-JP" dirty="0" smtClean="0"/>
          </a:p>
          <a:p>
            <a:r>
              <a:rPr lang="en-US" altLang="ja-JP" dirty="0" smtClean="0"/>
              <a:t>   </a:t>
            </a:r>
            <a:r>
              <a:rPr lang="en-US" altLang="ja-JP" dirty="0" smtClean="0">
                <a:solidFill>
                  <a:srgbClr val="008000"/>
                </a:solidFill>
              </a:rPr>
              <a:t>do j=1,i-1</a:t>
            </a:r>
          </a:p>
          <a:p>
            <a:endParaRPr lang="en-US" altLang="ja-JP" dirty="0"/>
          </a:p>
          <a:p>
            <a:endParaRPr lang="en-US" altLang="ja-JP" dirty="0"/>
          </a:p>
          <a:p>
            <a:endParaRPr lang="en-US" altLang="ja-JP" dirty="0" smtClean="0"/>
          </a:p>
          <a:p>
            <a:r>
              <a:rPr lang="en-US" altLang="ja-JP" dirty="0" smtClean="0"/>
              <a:t>  </a:t>
            </a:r>
            <a:r>
              <a:rPr lang="en-US" altLang="ja-JP" dirty="0" smtClean="0">
                <a:solidFill>
                  <a:srgbClr val="008000"/>
                </a:solidFill>
              </a:rPr>
              <a:t> end do</a:t>
            </a:r>
          </a:p>
          <a:p>
            <a:r>
              <a:rPr lang="en-US" altLang="ja-JP" dirty="0" smtClean="0"/>
              <a:t>   </a:t>
            </a:r>
          </a:p>
          <a:p>
            <a:endParaRPr lang="en-US" altLang="ja-JP" dirty="0"/>
          </a:p>
          <a:p>
            <a:endParaRPr lang="en-US" altLang="ja-JP" dirty="0" smtClean="0"/>
          </a:p>
          <a:p>
            <a:endParaRPr lang="en-US" altLang="ja-JP" dirty="0"/>
          </a:p>
          <a:p>
            <a:endParaRPr lang="en-US" altLang="ja-JP" dirty="0"/>
          </a:p>
          <a:p>
            <a:r>
              <a:rPr lang="en-US" altLang="ja-JP" dirty="0" smtClean="0">
                <a:solidFill>
                  <a:srgbClr val="0000FF"/>
                </a:solidFill>
              </a:rPr>
              <a:t>end do</a:t>
            </a:r>
            <a:endParaRPr lang="en-US" altLang="ja-JP" dirty="0">
              <a:solidFill>
                <a:srgbClr val="0000FF"/>
              </a:solidFill>
            </a:endParaRPr>
          </a:p>
        </p:txBody>
      </p:sp>
      <p:graphicFrame>
        <p:nvGraphicFramePr>
          <p:cNvPr id="4" name="オブジェクト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14241357"/>
              </p:ext>
            </p:extLst>
          </p:nvPr>
        </p:nvGraphicFramePr>
        <p:xfrm>
          <a:off x="1235820" y="2258690"/>
          <a:ext cx="120015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2615" name="数式" r:id="rId3" imgW="800100" imgH="279400" progId="Equation.3">
                  <p:embed/>
                </p:oleObj>
              </mc:Choice>
              <mc:Fallback>
                <p:oleObj name="数式" r:id="rId3" imgW="800100" imgH="279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235820" y="2258690"/>
                        <a:ext cx="1200150" cy="419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オブジェクト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00423258"/>
              </p:ext>
            </p:extLst>
          </p:nvPr>
        </p:nvGraphicFramePr>
        <p:xfrm>
          <a:off x="1259632" y="3789040"/>
          <a:ext cx="127635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2616" name="数式" r:id="rId5" imgW="850900" imgH="254000" progId="Equation.3">
                  <p:embed/>
                </p:oleObj>
              </mc:Choice>
              <mc:Fallback>
                <p:oleObj name="数式" r:id="rId5" imgW="850900" imgH="2540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259632" y="3789040"/>
                        <a:ext cx="1276350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オブジェクト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42486226"/>
              </p:ext>
            </p:extLst>
          </p:nvPr>
        </p:nvGraphicFramePr>
        <p:xfrm>
          <a:off x="1043608" y="4797152"/>
          <a:ext cx="1581150" cy="781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2617" name="数式" r:id="rId7" imgW="1054100" imgH="520700" progId="Equation.3">
                  <p:embed/>
                </p:oleObj>
              </mc:Choice>
              <mc:Fallback>
                <p:oleObj name="数式" r:id="rId7" imgW="1054100" imgH="520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043608" y="4797152"/>
                        <a:ext cx="1581150" cy="781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6420516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2.</a:t>
            </a:r>
            <a:r>
              <a:rPr kumimoji="1" lang="ja-JP" altLang="en-US" dirty="0" smtClean="0"/>
              <a:t>　コレスキー分解（</a:t>
            </a:r>
            <a:r>
              <a:rPr kumimoji="1" lang="en-US" altLang="ja-JP" dirty="0" smtClean="0"/>
              <a:t>LU</a:t>
            </a:r>
            <a:r>
              <a:rPr kumimoji="1" lang="ja-JP" altLang="en-US" dirty="0" smtClean="0"/>
              <a:t>分解）法</a:t>
            </a:r>
            <a:endParaRPr kumimoji="1" lang="ja-JP" altLang="en-US" dirty="0"/>
          </a:p>
        </p:txBody>
      </p:sp>
      <p:graphicFrame>
        <p:nvGraphicFramePr>
          <p:cNvPr id="4" name="オブジェクト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45837033"/>
              </p:ext>
            </p:extLst>
          </p:nvPr>
        </p:nvGraphicFramePr>
        <p:xfrm>
          <a:off x="671513" y="1987550"/>
          <a:ext cx="116205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3456" name="数式" r:id="rId3" imgW="774700" imgH="279400" progId="Equation.3">
                  <p:embed/>
                </p:oleObj>
              </mc:Choice>
              <mc:Fallback>
                <p:oleObj name="数式" r:id="rId3" imgW="774700" imgH="279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71513" y="1987550"/>
                        <a:ext cx="1162050" cy="419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テキスト ボックス 4"/>
          <p:cNvSpPr txBox="1"/>
          <p:nvPr/>
        </p:nvSpPr>
        <p:spPr>
          <a:xfrm>
            <a:off x="2215292" y="1985006"/>
            <a:ext cx="131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i="1" dirty="0" err="1" smtClean="0">
                <a:latin typeface="Times New Roman"/>
                <a:cs typeface="Times New Roman"/>
              </a:rPr>
              <a:t>i</a:t>
            </a:r>
            <a:r>
              <a:rPr kumimoji="1" lang="en-US" altLang="ja-JP" dirty="0" smtClean="0">
                <a:latin typeface="Times New Roman"/>
                <a:cs typeface="Times New Roman"/>
              </a:rPr>
              <a:t>=1,2,‥,</a:t>
            </a:r>
            <a:r>
              <a:rPr kumimoji="1" lang="en-US" altLang="ja-JP" i="1" dirty="0" smtClean="0">
                <a:latin typeface="Times New Roman"/>
                <a:cs typeface="Times New Roman"/>
              </a:rPr>
              <a:t>M</a:t>
            </a:r>
            <a:r>
              <a:rPr kumimoji="1" lang="en-US" altLang="ja-JP" i="1" baseline="-25000" dirty="0" smtClean="0">
                <a:latin typeface="Times New Roman"/>
                <a:cs typeface="Times New Roman"/>
              </a:rPr>
              <a:t>b</a:t>
            </a:r>
            <a:r>
              <a:rPr kumimoji="1" lang="en-US" altLang="ja-JP" dirty="0" smtClean="0">
                <a:latin typeface="Times New Roman"/>
                <a:cs typeface="Times New Roman"/>
              </a:rPr>
              <a:t> </a:t>
            </a: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227148" y="1558989"/>
            <a:ext cx="31943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dirty="0" smtClean="0"/>
              <a:t>グラム行列の計算（独立に計算可）</a:t>
            </a:r>
            <a:endParaRPr kumimoji="1" lang="ja-JP" altLang="en-US" sz="1600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5028233" y="1538707"/>
            <a:ext cx="38479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400" dirty="0" smtClean="0"/>
              <a:t>C. </a:t>
            </a:r>
            <a:r>
              <a:rPr lang="en-US" altLang="ja-JP" sz="1400" dirty="0" err="1" smtClean="0"/>
              <a:t>Bekas</a:t>
            </a:r>
            <a:r>
              <a:rPr lang="en-US" altLang="ja-JP" sz="1400" dirty="0" smtClean="0"/>
              <a:t>, Comp. Phys. </a:t>
            </a:r>
            <a:r>
              <a:rPr lang="en-US" altLang="ja-JP" sz="1400" dirty="0" err="1" smtClean="0"/>
              <a:t>Commun</a:t>
            </a:r>
            <a:r>
              <a:rPr lang="en-US" altLang="ja-JP" sz="1400" dirty="0" smtClean="0"/>
              <a:t>. 181, 1057 (2010).</a:t>
            </a:r>
          </a:p>
          <a:p>
            <a:r>
              <a:rPr kumimoji="1" lang="en-US" altLang="ja-JP" sz="1400" dirty="0" smtClean="0"/>
              <a:t>G. </a:t>
            </a:r>
            <a:r>
              <a:rPr kumimoji="1" lang="en-US" altLang="ja-JP" sz="1400" dirty="0" err="1" smtClean="0"/>
              <a:t>Kresse</a:t>
            </a:r>
            <a:r>
              <a:rPr kumimoji="1" lang="en-US" altLang="ja-JP" sz="1400" dirty="0" smtClean="0"/>
              <a:t>, Phys. Rev. B 54, 11169 (1996).</a:t>
            </a:r>
            <a:endParaRPr kumimoji="1" lang="ja-JP" altLang="en-US" sz="1400" dirty="0"/>
          </a:p>
        </p:txBody>
      </p:sp>
      <p:graphicFrame>
        <p:nvGraphicFramePr>
          <p:cNvPr id="8" name="オブジェクト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82140228"/>
              </p:ext>
            </p:extLst>
          </p:nvPr>
        </p:nvGraphicFramePr>
        <p:xfrm>
          <a:off x="1973263" y="3171135"/>
          <a:ext cx="1809750" cy="438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3457" name="数式" r:id="rId5" imgW="1206500" imgH="292100" progId="Equation.3">
                  <p:embed/>
                </p:oleObj>
              </mc:Choice>
              <mc:Fallback>
                <p:oleObj name="数式" r:id="rId5" imgW="1206500" imgH="292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973263" y="3171135"/>
                        <a:ext cx="1809750" cy="438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オブジェクト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96232588"/>
              </p:ext>
            </p:extLst>
          </p:nvPr>
        </p:nvGraphicFramePr>
        <p:xfrm>
          <a:off x="671513" y="3171135"/>
          <a:ext cx="8382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3458" name="数式" r:id="rId7" imgW="558800" imgH="203200" progId="Equation.3">
                  <p:embed/>
                </p:oleObj>
              </mc:Choice>
              <mc:Fallback>
                <p:oleObj name="数式" r:id="rId7" imgW="5588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71513" y="3171135"/>
                        <a:ext cx="8382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オブジェクト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49171875"/>
              </p:ext>
            </p:extLst>
          </p:nvPr>
        </p:nvGraphicFramePr>
        <p:xfrm>
          <a:off x="671513" y="3942120"/>
          <a:ext cx="762000" cy="285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3459" name="数式" r:id="rId9" imgW="508000" imgH="190500" progId="Equation.3">
                  <p:embed/>
                </p:oleObj>
              </mc:Choice>
              <mc:Fallback>
                <p:oleObj name="数式" r:id="rId9" imgW="508000" imgH="190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71513" y="3942120"/>
                        <a:ext cx="762000" cy="285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オブジェクト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12244839"/>
              </p:ext>
            </p:extLst>
          </p:nvPr>
        </p:nvGraphicFramePr>
        <p:xfrm>
          <a:off x="1973263" y="3942120"/>
          <a:ext cx="819150" cy="285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3460" name="数式" r:id="rId11" imgW="546100" imgH="190500" progId="Equation.3">
                  <p:embed/>
                </p:oleObj>
              </mc:Choice>
              <mc:Fallback>
                <p:oleObj name="数式" r:id="rId11" imgW="546100" imgH="190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973263" y="3942120"/>
                        <a:ext cx="819150" cy="285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オブジェクト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6930072"/>
              </p:ext>
            </p:extLst>
          </p:nvPr>
        </p:nvGraphicFramePr>
        <p:xfrm>
          <a:off x="671513" y="4581128"/>
          <a:ext cx="2819400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3461" name="数式" r:id="rId13" imgW="1879600" imgH="228600" progId="Equation.3">
                  <p:embed/>
                </p:oleObj>
              </mc:Choice>
              <mc:Fallback>
                <p:oleObj name="数式" r:id="rId13" imgW="18796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671513" y="4581128"/>
                        <a:ext cx="2819400" cy="342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テキスト ボックス 12"/>
          <p:cNvSpPr txBox="1"/>
          <p:nvPr/>
        </p:nvSpPr>
        <p:spPr>
          <a:xfrm>
            <a:off x="227148" y="2719211"/>
            <a:ext cx="1954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 smtClean="0"/>
              <a:t>行列の形で考える</a:t>
            </a:r>
            <a:endParaRPr kumimoji="1" lang="ja-JP" altLang="en-US" dirty="0"/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3045848" y="3887164"/>
            <a:ext cx="21417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を満たす</a:t>
            </a:r>
            <a:r>
              <a:rPr kumimoji="1" lang="en-US" altLang="ja-JP" dirty="0" smtClean="0"/>
              <a:t> </a:t>
            </a:r>
            <a:r>
              <a:rPr kumimoji="1" lang="en-US" altLang="ja-JP" i="1" dirty="0" smtClean="0">
                <a:latin typeface="Times New Roman"/>
                <a:cs typeface="Times New Roman"/>
              </a:rPr>
              <a:t>B</a:t>
            </a:r>
            <a:r>
              <a:rPr kumimoji="1" lang="en-US" altLang="ja-JP" dirty="0" smtClean="0"/>
              <a:t> </a:t>
            </a:r>
            <a:r>
              <a:rPr kumimoji="1" lang="ja-JP" altLang="en-US" dirty="0" smtClean="0"/>
              <a:t>を考える</a:t>
            </a:r>
            <a:endParaRPr kumimoji="1" lang="ja-JP" altLang="en-US" dirty="0"/>
          </a:p>
        </p:txBody>
      </p:sp>
      <p:graphicFrame>
        <p:nvGraphicFramePr>
          <p:cNvPr id="15" name="オブジェクト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95952823"/>
              </p:ext>
            </p:extLst>
          </p:nvPr>
        </p:nvGraphicFramePr>
        <p:xfrm>
          <a:off x="690563" y="5278572"/>
          <a:ext cx="8001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3462" name="数式" r:id="rId15" imgW="533400" imgH="203200" progId="Equation.3">
                  <p:embed/>
                </p:oleObj>
              </mc:Choice>
              <mc:Fallback>
                <p:oleObj name="数式" r:id="rId15" imgW="5334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690563" y="5278572"/>
                        <a:ext cx="8001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テキスト ボックス 16"/>
          <p:cNvSpPr txBox="1"/>
          <p:nvPr/>
        </p:nvSpPr>
        <p:spPr>
          <a:xfrm>
            <a:off x="1973263" y="5229200"/>
            <a:ext cx="2483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i="1" dirty="0" smtClean="0">
                <a:latin typeface="Times New Roman"/>
                <a:cs typeface="Times New Roman"/>
              </a:rPr>
              <a:t>S</a:t>
            </a:r>
            <a:r>
              <a:rPr kumimoji="1" lang="en-US" altLang="ja-JP" dirty="0" smtClean="0"/>
              <a:t> </a:t>
            </a:r>
            <a:r>
              <a:rPr kumimoji="1" lang="ja-JP" altLang="en-US" dirty="0" smtClean="0"/>
              <a:t>をコレスキー分解する</a:t>
            </a:r>
            <a:endParaRPr kumimoji="1" lang="ja-JP" altLang="en-US" dirty="0"/>
          </a:p>
        </p:txBody>
      </p:sp>
      <p:graphicFrame>
        <p:nvGraphicFramePr>
          <p:cNvPr id="19" name="オブジェクト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82652268"/>
              </p:ext>
            </p:extLst>
          </p:nvPr>
        </p:nvGraphicFramePr>
        <p:xfrm>
          <a:off x="690563" y="5789548"/>
          <a:ext cx="7239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3463" name="数式" r:id="rId17" imgW="482600" imgH="203200" progId="Equation.3">
                  <p:embed/>
                </p:oleObj>
              </mc:Choice>
              <mc:Fallback>
                <p:oleObj name="数式" r:id="rId17" imgW="4826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690563" y="5789548"/>
                        <a:ext cx="7239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テキスト ボックス 19"/>
          <p:cNvSpPr txBox="1"/>
          <p:nvPr/>
        </p:nvSpPr>
        <p:spPr>
          <a:xfrm>
            <a:off x="2001993" y="5754727"/>
            <a:ext cx="9141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ととると</a:t>
            </a:r>
            <a:endParaRPr kumimoji="1" lang="ja-JP" altLang="en-US" dirty="0"/>
          </a:p>
        </p:txBody>
      </p:sp>
      <p:graphicFrame>
        <p:nvGraphicFramePr>
          <p:cNvPr id="21" name="オブジェクト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60360907"/>
              </p:ext>
            </p:extLst>
          </p:nvPr>
        </p:nvGraphicFramePr>
        <p:xfrm>
          <a:off x="3102466" y="5789548"/>
          <a:ext cx="2838450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3464" name="数式" r:id="rId19" imgW="1892300" imgH="228600" progId="Equation.3">
                  <p:embed/>
                </p:oleObj>
              </mc:Choice>
              <mc:Fallback>
                <p:oleObj name="数式" r:id="rId19" imgW="18923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3102466" y="5789548"/>
                        <a:ext cx="2838450" cy="342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テキスト ボックス 21"/>
          <p:cNvSpPr txBox="1"/>
          <p:nvPr/>
        </p:nvSpPr>
        <p:spPr>
          <a:xfrm>
            <a:off x="6044166" y="5754727"/>
            <a:ext cx="768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となる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9604181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BLAS</a:t>
            </a:r>
            <a:r>
              <a:rPr kumimoji="1" lang="ja-JP" altLang="en-US" dirty="0" smtClean="0"/>
              <a:t> </a:t>
            </a:r>
            <a:r>
              <a:rPr kumimoji="1" lang="en-US" altLang="ja-JP" dirty="0" smtClean="0"/>
              <a:t>&amp;</a:t>
            </a:r>
            <a:r>
              <a:rPr kumimoji="1" lang="ja-JP" altLang="en-US" dirty="0" smtClean="0"/>
              <a:t> </a:t>
            </a:r>
            <a:r>
              <a:rPr kumimoji="1" lang="en-US" altLang="ja-JP" dirty="0" smtClean="0"/>
              <a:t>LAPACK</a:t>
            </a:r>
            <a:r>
              <a:rPr kumimoji="1" lang="ja-JP" altLang="en-US" dirty="0" smtClean="0"/>
              <a:t> </a:t>
            </a:r>
            <a:r>
              <a:rPr kumimoji="1" lang="en-US" altLang="ja-JP" dirty="0" smtClean="0"/>
              <a:t>routines</a:t>
            </a:r>
            <a:endParaRPr kumimoji="1" lang="ja-JP" altLang="en-US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1403648" y="1412776"/>
            <a:ext cx="1223412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>
                <a:solidFill>
                  <a:srgbClr val="0000FF"/>
                </a:solidFill>
              </a:rPr>
              <a:t>BLAS 3</a:t>
            </a:r>
          </a:p>
          <a:p>
            <a:pPr marL="285750" indent="-285750">
              <a:buFont typeface="Arial"/>
              <a:buChar char="•"/>
            </a:pPr>
            <a:r>
              <a:rPr kumimoji="1" lang="en-US" altLang="ja-JP" dirty="0" smtClean="0"/>
              <a:t>ZHERK</a:t>
            </a:r>
          </a:p>
          <a:p>
            <a:pPr marL="285750" indent="-285750">
              <a:buFont typeface="Arial"/>
              <a:buChar char="•"/>
            </a:pPr>
            <a:r>
              <a:rPr lang="en-US" altLang="ja-JP" dirty="0" smtClean="0"/>
              <a:t>ZTRMM</a:t>
            </a:r>
          </a:p>
          <a:p>
            <a:endParaRPr kumimoji="1" lang="en-US" altLang="ja-JP" dirty="0" smtClean="0"/>
          </a:p>
          <a:p>
            <a:endParaRPr lang="en-US" altLang="ja-JP" dirty="0"/>
          </a:p>
          <a:p>
            <a:r>
              <a:rPr kumimoji="1" lang="en-US" altLang="ja-JP" dirty="0" smtClean="0">
                <a:solidFill>
                  <a:srgbClr val="0000FF"/>
                </a:solidFill>
              </a:rPr>
              <a:t>LAPACK</a:t>
            </a:r>
            <a:endParaRPr kumimoji="1" lang="en-US" altLang="ja-JP" dirty="0" smtClean="0">
              <a:solidFill>
                <a:srgbClr val="0000FF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kumimoji="1" lang="en-US" altLang="ja-JP" dirty="0" smtClean="0"/>
              <a:t>ZPOTRF</a:t>
            </a:r>
          </a:p>
          <a:p>
            <a:pPr marL="285750" indent="-285750">
              <a:buFont typeface="Arial"/>
              <a:buChar char="•"/>
            </a:pPr>
            <a:r>
              <a:rPr lang="en-US" altLang="ja-JP" dirty="0" smtClean="0"/>
              <a:t>ZTRTRI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69928588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3. QR</a:t>
            </a:r>
            <a:r>
              <a:rPr kumimoji="1" lang="ja-JP" altLang="en-US" dirty="0" smtClean="0"/>
              <a:t>分解法</a:t>
            </a:r>
            <a:endParaRPr kumimoji="1" lang="ja-JP" altLang="en-US" dirty="0"/>
          </a:p>
        </p:txBody>
      </p:sp>
      <p:graphicFrame>
        <p:nvGraphicFramePr>
          <p:cNvPr id="3" name="オブジェクト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3236086"/>
              </p:ext>
            </p:extLst>
          </p:nvPr>
        </p:nvGraphicFramePr>
        <p:xfrm>
          <a:off x="982663" y="3390900"/>
          <a:ext cx="1809750" cy="438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4449" name="数式" r:id="rId3" imgW="1206500" imgH="292100" progId="Equation.3">
                  <p:embed/>
                </p:oleObj>
              </mc:Choice>
              <mc:Fallback>
                <p:oleObj name="数式" r:id="rId3" imgW="1206500" imgH="292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82663" y="3390900"/>
                        <a:ext cx="1809750" cy="438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正方形/長方形 3"/>
          <p:cNvSpPr/>
          <p:nvPr/>
        </p:nvSpPr>
        <p:spPr>
          <a:xfrm>
            <a:off x="887942" y="2219752"/>
            <a:ext cx="1982383" cy="2849541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aphicFrame>
        <p:nvGraphicFramePr>
          <p:cNvPr id="6" name="オブジェクト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39625416"/>
              </p:ext>
            </p:extLst>
          </p:nvPr>
        </p:nvGraphicFramePr>
        <p:xfrm>
          <a:off x="1703388" y="1895902"/>
          <a:ext cx="361950" cy="323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4450" name="数式" r:id="rId5" imgW="241300" imgH="215900" progId="Equation.3">
                  <p:embed/>
                </p:oleObj>
              </mc:Choice>
              <mc:Fallback>
                <p:oleObj name="数式" r:id="rId5" imgW="2413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703388" y="1895902"/>
                        <a:ext cx="361950" cy="323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オブジェクト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11560138"/>
              </p:ext>
            </p:extLst>
          </p:nvPr>
        </p:nvGraphicFramePr>
        <p:xfrm>
          <a:off x="457200" y="3419475"/>
          <a:ext cx="361950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4451" name="数式" r:id="rId7" imgW="241300" imgH="228600" progId="Equation.3">
                  <p:embed/>
                </p:oleObj>
              </mc:Choice>
              <mc:Fallback>
                <p:oleObj name="数式" r:id="rId7" imgW="2413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57200" y="3419475"/>
                        <a:ext cx="361950" cy="342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オブジェクト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21307415"/>
              </p:ext>
            </p:extLst>
          </p:nvPr>
        </p:nvGraphicFramePr>
        <p:xfrm>
          <a:off x="3173535" y="2334986"/>
          <a:ext cx="2540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4452" name="数式" r:id="rId9" imgW="127000" imgH="101600" progId="Equation.3">
                  <p:embed/>
                </p:oleObj>
              </mc:Choice>
              <mc:Fallback>
                <p:oleObj name="数式" r:id="rId9" imgW="127000" imgH="101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173535" y="2334986"/>
                        <a:ext cx="254000" cy="203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正方形/長方形 8"/>
          <p:cNvSpPr/>
          <p:nvPr/>
        </p:nvSpPr>
        <p:spPr>
          <a:xfrm>
            <a:off x="3673195" y="2219752"/>
            <a:ext cx="1982383" cy="2849541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6014477" y="2209427"/>
            <a:ext cx="1982383" cy="1974431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aphicFrame>
        <p:nvGraphicFramePr>
          <p:cNvPr id="11" name="オブジェクト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97205034"/>
              </p:ext>
            </p:extLst>
          </p:nvPr>
        </p:nvGraphicFramePr>
        <p:xfrm>
          <a:off x="5706867" y="2335213"/>
          <a:ext cx="2540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4453" name="数式" r:id="rId11" imgW="127000" imgH="127000" progId="Equation.3">
                  <p:embed/>
                </p:oleObj>
              </mc:Choice>
              <mc:Fallback>
                <p:oleObj name="数式" r:id="rId11" imgW="127000" imgH="1270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5706867" y="2335213"/>
                        <a:ext cx="2540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3" name="直線コネクタ 12"/>
          <p:cNvCxnSpPr/>
          <p:nvPr/>
        </p:nvCxnSpPr>
        <p:spPr>
          <a:xfrm>
            <a:off x="6014477" y="2219752"/>
            <a:ext cx="1982383" cy="1964106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オブジェクト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55362525"/>
              </p:ext>
            </p:extLst>
          </p:nvPr>
        </p:nvGraphicFramePr>
        <p:xfrm>
          <a:off x="4337016" y="3486150"/>
          <a:ext cx="609600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4454" name="数式" r:id="rId13" imgW="406400" imgH="228600" progId="Equation.3">
                  <p:embed/>
                </p:oleObj>
              </mc:Choice>
              <mc:Fallback>
                <p:oleObj name="数式" r:id="rId13" imgW="4064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4337016" y="3486150"/>
                        <a:ext cx="609600" cy="342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オブジェクト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63010287"/>
              </p:ext>
            </p:extLst>
          </p:nvPr>
        </p:nvGraphicFramePr>
        <p:xfrm>
          <a:off x="6486525" y="3514725"/>
          <a:ext cx="228600" cy="247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4455" name="数式" r:id="rId15" imgW="152400" imgH="165100" progId="Equation.3">
                  <p:embed/>
                </p:oleObj>
              </mc:Choice>
              <mc:Fallback>
                <p:oleObj name="数式" r:id="rId15" imgW="152400" imgH="165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6486525" y="3514725"/>
                        <a:ext cx="228600" cy="247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オブジェクト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06032152"/>
              </p:ext>
            </p:extLst>
          </p:nvPr>
        </p:nvGraphicFramePr>
        <p:xfrm>
          <a:off x="7312802" y="2714879"/>
          <a:ext cx="2286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4456" name="数式" r:id="rId17" imgW="152400" imgH="152400" progId="Equation.3">
                  <p:embed/>
                </p:oleObj>
              </mc:Choice>
              <mc:Fallback>
                <p:oleObj name="数式" r:id="rId17" imgW="152400" imgH="152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7312802" y="2714879"/>
                        <a:ext cx="2286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010526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ja-JP" dirty="0" smtClean="0"/>
              <a:t>Kohn-Sham</a:t>
            </a:r>
            <a:r>
              <a:rPr kumimoji="1" lang="ja-JP" altLang="en-US" dirty="0" smtClean="0"/>
              <a:t>理論</a:t>
            </a:r>
            <a:endParaRPr kumimoji="1" lang="ja-JP" altLang="en-US" dirty="0"/>
          </a:p>
        </p:txBody>
      </p:sp>
      <p:sp>
        <p:nvSpPr>
          <p:cNvPr id="4" name="サブタイトル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ja-JP" altLang="en-US" dirty="0" smtClean="0"/>
              <a:t>実際に計算するための理論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610361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QR</a:t>
            </a:r>
            <a:r>
              <a:rPr kumimoji="1" lang="ja-JP" altLang="en-US" dirty="0" smtClean="0"/>
              <a:t>分解のための</a:t>
            </a:r>
            <a:r>
              <a:rPr kumimoji="1" lang="en-US" altLang="ja-JP" dirty="0" smtClean="0"/>
              <a:t>LAPACK</a:t>
            </a:r>
            <a:r>
              <a:rPr kumimoji="1" lang="ja-JP" altLang="en-US" dirty="0" smtClean="0"/>
              <a:t>ルーチン</a:t>
            </a:r>
            <a:endParaRPr kumimoji="1" lang="ja-JP" altLang="en-US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1259632" y="2204864"/>
            <a:ext cx="12618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>
                <a:solidFill>
                  <a:srgbClr val="0000FF"/>
                </a:solidFill>
              </a:rPr>
              <a:t>LAPACK</a:t>
            </a:r>
          </a:p>
          <a:p>
            <a:pPr marL="285750" indent="-285750">
              <a:buFont typeface="Arial"/>
              <a:buChar char="•"/>
            </a:pPr>
            <a:r>
              <a:rPr kumimoji="1" lang="en-US" altLang="ja-JP" dirty="0" smtClean="0"/>
              <a:t>ZGEQRF</a:t>
            </a:r>
            <a:endParaRPr lang="en-US" altLang="ja-JP" dirty="0"/>
          </a:p>
          <a:p>
            <a:pPr marL="285750" indent="-285750">
              <a:buFont typeface="Arial"/>
              <a:buChar char="•"/>
            </a:pPr>
            <a:r>
              <a:rPr kumimoji="1" lang="en-US" altLang="ja-JP" dirty="0" smtClean="0"/>
              <a:t>ZUNGQR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32795295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部分対角化計算への</a:t>
            </a:r>
            <a:r>
              <a:rPr kumimoji="1" lang="en-US" altLang="ja-JP" dirty="0" smtClean="0"/>
              <a:t>BLAS</a:t>
            </a:r>
            <a:r>
              <a:rPr kumimoji="1" lang="ja-JP" altLang="en-US" dirty="0" smtClean="0"/>
              <a:t>の応用</a:t>
            </a:r>
            <a:endParaRPr kumimoji="1" lang="ja-JP" altLang="en-US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83568" y="2276872"/>
            <a:ext cx="14157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行列要素計算</a:t>
            </a:r>
            <a:endParaRPr kumimoji="1" lang="en-US" altLang="ja-JP" dirty="0" smtClean="0"/>
          </a:p>
          <a:p>
            <a:endParaRPr lang="en-US" altLang="ja-JP" dirty="0"/>
          </a:p>
          <a:p>
            <a:r>
              <a:rPr kumimoji="1" lang="en-US" altLang="ja-JP" dirty="0" smtClean="0"/>
              <a:t>zher2k</a:t>
            </a:r>
            <a:endParaRPr kumimoji="1" lang="ja-JP" altLang="en-US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899592" y="4221088"/>
            <a:ext cx="77697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 smtClean="0"/>
              <a:t>回転</a:t>
            </a:r>
            <a:endParaRPr lang="en-US" altLang="ja-JP" dirty="0" smtClean="0"/>
          </a:p>
          <a:p>
            <a:endParaRPr lang="en-US" altLang="ja-JP" dirty="0" smtClean="0"/>
          </a:p>
          <a:p>
            <a:r>
              <a:rPr lang="en-US" altLang="ja-JP" dirty="0" err="1" smtClean="0"/>
              <a:t>zgemm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414477710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 smtClean="0"/>
              <a:t>Conjuga</a:t>
            </a:r>
            <a:r>
              <a:rPr lang="ja-JP" altLang="ja-JP" dirty="0" smtClean="0"/>
              <a:t>t</a:t>
            </a:r>
            <a:r>
              <a:rPr lang="en-US" altLang="ja-JP" dirty="0" smtClean="0"/>
              <a:t>e-Gradient</a:t>
            </a:r>
            <a:r>
              <a:rPr lang="ja-JP" altLang="en-US" dirty="0" smtClean="0"/>
              <a:t> </a:t>
            </a:r>
            <a:r>
              <a:rPr lang="en-US" altLang="ja-JP" dirty="0" smtClean="0"/>
              <a:t>Method</a:t>
            </a:r>
            <a:endParaRPr kumimoji="1" lang="ja-JP" altLang="en-US" dirty="0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8D95B73-4259-424F-97B8-CA0C55AE48C6}" type="slidenum">
              <a:rPr lang="en-US" altLang="ja-JP" smtClean="0"/>
              <a:pPr>
                <a:defRPr/>
              </a:pPr>
              <a:t>62</a:t>
            </a:fld>
            <a:endParaRPr lang="en-US" altLang="ja-JP"/>
          </a:p>
        </p:txBody>
      </p:sp>
      <p:graphicFrame>
        <p:nvGraphicFramePr>
          <p:cNvPr id="4" name="オブジェクト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8276692"/>
              </p:ext>
            </p:extLst>
          </p:nvPr>
        </p:nvGraphicFramePr>
        <p:xfrm>
          <a:off x="1403648" y="2060848"/>
          <a:ext cx="952500" cy="36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7" name="数式" r:id="rId3" imgW="635000" imgH="241300" progId="Equation.3">
                  <p:embed/>
                </p:oleObj>
              </mc:Choice>
              <mc:Fallback>
                <p:oleObj name="数式" r:id="rId3" imgW="635000" imgH="241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3648" y="2060848"/>
                        <a:ext cx="952500" cy="361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テキスト ボックス 4"/>
          <p:cNvSpPr txBox="1"/>
          <p:nvPr/>
        </p:nvSpPr>
        <p:spPr>
          <a:xfrm>
            <a:off x="467544" y="1412776"/>
            <a:ext cx="2827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Linear system of equation</a:t>
            </a:r>
            <a:endParaRPr kumimoji="1" lang="ja-JP" altLang="en-US" dirty="0"/>
          </a:p>
        </p:txBody>
      </p:sp>
      <p:graphicFrame>
        <p:nvGraphicFramePr>
          <p:cNvPr id="6" name="オブジェクト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22233375"/>
              </p:ext>
            </p:extLst>
          </p:nvPr>
        </p:nvGraphicFramePr>
        <p:xfrm>
          <a:off x="5652120" y="1974354"/>
          <a:ext cx="2247900" cy="590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8" name="数式" r:id="rId5" imgW="1498600" imgH="393700" progId="Equation.3">
                  <p:embed/>
                </p:oleObj>
              </mc:Choice>
              <mc:Fallback>
                <p:oleObj name="数式" r:id="rId5" imgW="1498600" imgH="3937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52120" y="1974354"/>
                        <a:ext cx="2247900" cy="590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テキスト ボックス 8"/>
          <p:cNvSpPr txBox="1"/>
          <p:nvPr/>
        </p:nvSpPr>
        <p:spPr>
          <a:xfrm>
            <a:off x="5652120" y="2708920"/>
            <a:ext cx="2569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minimize </a:t>
            </a:r>
            <a:r>
              <a:rPr kumimoji="1" lang="en-US" altLang="ja-JP" i="1" dirty="0" smtClean="0">
                <a:latin typeface="Times New Roman"/>
                <a:cs typeface="Times New Roman"/>
              </a:rPr>
              <a:t>F</a:t>
            </a:r>
            <a:r>
              <a:rPr kumimoji="1" lang="en-US" altLang="ja-JP" dirty="0" smtClean="0">
                <a:latin typeface="Times New Roman"/>
                <a:cs typeface="Times New Roman"/>
              </a:rPr>
              <a:t>(</a:t>
            </a:r>
            <a:r>
              <a:rPr kumimoji="1" lang="en-US" altLang="ja-JP" i="1" dirty="0" smtClean="0">
                <a:latin typeface="Times New Roman"/>
                <a:cs typeface="Times New Roman"/>
              </a:rPr>
              <a:t>x</a:t>
            </a:r>
            <a:r>
              <a:rPr kumimoji="1" lang="en-US" altLang="ja-JP" dirty="0" smtClean="0">
                <a:latin typeface="Times New Roman"/>
                <a:cs typeface="Times New Roman"/>
              </a:rPr>
              <a:t>)</a:t>
            </a:r>
            <a:r>
              <a:rPr kumimoji="1" lang="en-US" altLang="ja-JP" dirty="0" smtClean="0"/>
              <a:t> ( </a:t>
            </a:r>
            <a:r>
              <a:rPr kumimoji="1" lang="en-US" altLang="ja-JP" dirty="0" err="1" smtClean="0"/>
              <a:t>w.r.t</a:t>
            </a:r>
            <a:r>
              <a:rPr kumimoji="1" lang="en-US" altLang="ja-JP" dirty="0" smtClean="0"/>
              <a:t>. </a:t>
            </a:r>
            <a:r>
              <a:rPr lang="en-US" altLang="ja-JP" i="1" dirty="0">
                <a:latin typeface="Times New Roman"/>
                <a:cs typeface="Times New Roman"/>
              </a:rPr>
              <a:t>x</a:t>
            </a:r>
            <a:r>
              <a:rPr kumimoji="1" lang="en-US" altLang="ja-JP" dirty="0" smtClean="0"/>
              <a:t> )</a:t>
            </a:r>
            <a:endParaRPr kumimoji="1" lang="ja-JP" altLang="en-US" dirty="0"/>
          </a:p>
        </p:txBody>
      </p:sp>
      <p:graphicFrame>
        <p:nvGraphicFramePr>
          <p:cNvPr id="12" name="オブジェクト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92433952"/>
              </p:ext>
            </p:extLst>
          </p:nvPr>
        </p:nvGraphicFramePr>
        <p:xfrm>
          <a:off x="1331640" y="2564904"/>
          <a:ext cx="12954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9" name="数式" r:id="rId7" imgW="863600" imgH="254000" progId="Equation.3">
                  <p:embed/>
                </p:oleObj>
              </mc:Choice>
              <mc:Fallback>
                <p:oleObj name="数式" r:id="rId7" imgW="863600" imgH="254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1640" y="2564904"/>
                        <a:ext cx="1295400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テキスト ボックス 13"/>
          <p:cNvSpPr txBox="1"/>
          <p:nvPr/>
        </p:nvSpPr>
        <p:spPr>
          <a:xfrm>
            <a:off x="5148064" y="1412776"/>
            <a:ext cx="2583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A minimization problem</a:t>
            </a:r>
            <a:endParaRPr kumimoji="1" lang="ja-JP" altLang="en-US" dirty="0"/>
          </a:p>
        </p:txBody>
      </p:sp>
      <p:sp>
        <p:nvSpPr>
          <p:cNvPr id="15" name="角丸四角形 14"/>
          <p:cNvSpPr/>
          <p:nvPr/>
        </p:nvSpPr>
        <p:spPr>
          <a:xfrm>
            <a:off x="899592" y="1916832"/>
            <a:ext cx="2232248" cy="1080120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角丸四角形 15"/>
          <p:cNvSpPr/>
          <p:nvPr/>
        </p:nvSpPr>
        <p:spPr>
          <a:xfrm>
            <a:off x="5148064" y="1916832"/>
            <a:ext cx="3384376" cy="1296144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左右矢印 16"/>
          <p:cNvSpPr/>
          <p:nvPr/>
        </p:nvSpPr>
        <p:spPr>
          <a:xfrm>
            <a:off x="3491880" y="2276872"/>
            <a:ext cx="1296144" cy="288032"/>
          </a:xfrm>
          <a:prstGeom prst="left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3563888" y="1916832"/>
            <a:ext cx="1237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equivalent</a:t>
            </a:r>
            <a:endParaRPr kumimoji="1" lang="ja-JP" altLang="en-US" dirty="0"/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6035469" y="836712"/>
            <a:ext cx="31085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smtClean="0"/>
              <a:t>M. R. </a:t>
            </a:r>
            <a:r>
              <a:rPr kumimoji="1" lang="en-US" altLang="ja-JP" sz="1400" dirty="0" err="1" smtClean="0"/>
              <a:t>Hestenes</a:t>
            </a:r>
            <a:r>
              <a:rPr lang="en-US" altLang="ja-JP" sz="1400" dirty="0"/>
              <a:t> </a:t>
            </a:r>
            <a:r>
              <a:rPr lang="en-US" altLang="ja-JP" sz="1400" dirty="0" smtClean="0"/>
              <a:t>and E. </a:t>
            </a:r>
            <a:r>
              <a:rPr lang="en-US" altLang="ja-JP" sz="1400" dirty="0" err="1" smtClean="0"/>
              <a:t>Stiefel</a:t>
            </a:r>
            <a:r>
              <a:rPr lang="en-US" altLang="ja-JP" sz="1400" dirty="0" smtClean="0"/>
              <a:t> (1952)</a:t>
            </a:r>
            <a:endParaRPr kumimoji="1" lang="ja-JP" altLang="en-US" sz="1400" dirty="0"/>
          </a:p>
        </p:txBody>
      </p:sp>
      <p:graphicFrame>
        <p:nvGraphicFramePr>
          <p:cNvPr id="20" name="オブジェクト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05480252"/>
              </p:ext>
            </p:extLst>
          </p:nvPr>
        </p:nvGraphicFramePr>
        <p:xfrm>
          <a:off x="395536" y="3861048"/>
          <a:ext cx="1504950" cy="36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0" name="数式" r:id="rId9" imgW="1003300" imgH="241300" progId="Equation.3">
                  <p:embed/>
                </p:oleObj>
              </mc:Choice>
              <mc:Fallback>
                <p:oleObj name="数式" r:id="rId9" imgW="1003300" imgH="241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536" y="3861048"/>
                        <a:ext cx="1504950" cy="361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オブジェクト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28954325"/>
              </p:ext>
            </p:extLst>
          </p:nvPr>
        </p:nvGraphicFramePr>
        <p:xfrm>
          <a:off x="2051720" y="3861048"/>
          <a:ext cx="1200150" cy="36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1" name="数式" r:id="rId11" imgW="800100" imgH="241300" progId="Equation.3">
                  <p:embed/>
                </p:oleObj>
              </mc:Choice>
              <mc:Fallback>
                <p:oleObj name="数式" r:id="rId11" imgW="800100" imgH="241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1720" y="3861048"/>
                        <a:ext cx="1200150" cy="361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オブジェクト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4922719"/>
              </p:ext>
            </p:extLst>
          </p:nvPr>
        </p:nvGraphicFramePr>
        <p:xfrm>
          <a:off x="395536" y="4365104"/>
          <a:ext cx="914400" cy="36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2" name="数式" r:id="rId13" imgW="609600" imgH="241300" progId="Equation.3">
                  <p:embed/>
                </p:oleObj>
              </mc:Choice>
              <mc:Fallback>
                <p:oleObj name="数式" r:id="rId13" imgW="609600" imgH="241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536" y="4365104"/>
                        <a:ext cx="914400" cy="361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オブジェクト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26248019"/>
              </p:ext>
            </p:extLst>
          </p:nvPr>
        </p:nvGraphicFramePr>
        <p:xfrm>
          <a:off x="3923928" y="3789040"/>
          <a:ext cx="1447800" cy="704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3" name="数式" r:id="rId15" imgW="965200" imgH="469900" progId="Equation.3">
                  <p:embed/>
                </p:oleObj>
              </mc:Choice>
              <mc:Fallback>
                <p:oleObj name="数式" r:id="rId15" imgW="965200" imgH="469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23928" y="3789040"/>
                        <a:ext cx="1447800" cy="704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オブジェクト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36296917"/>
              </p:ext>
            </p:extLst>
          </p:nvPr>
        </p:nvGraphicFramePr>
        <p:xfrm>
          <a:off x="3923928" y="4797152"/>
          <a:ext cx="1847850" cy="36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4" name="数式" r:id="rId17" imgW="1231900" imgH="241300" progId="Equation.3">
                  <p:embed/>
                </p:oleObj>
              </mc:Choice>
              <mc:Fallback>
                <p:oleObj name="数式" r:id="rId17" imgW="1231900" imgH="241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23928" y="4797152"/>
                        <a:ext cx="1847850" cy="361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オブジェクト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74951643"/>
              </p:ext>
            </p:extLst>
          </p:nvPr>
        </p:nvGraphicFramePr>
        <p:xfrm>
          <a:off x="3923928" y="5373216"/>
          <a:ext cx="1885950" cy="36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5" name="数式" r:id="rId19" imgW="1257300" imgH="241300" progId="Equation.3">
                  <p:embed/>
                </p:oleObj>
              </mc:Choice>
              <mc:Fallback>
                <p:oleObj name="数式" r:id="rId19" imgW="1257300" imgH="241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23928" y="5373216"/>
                        <a:ext cx="1885950" cy="361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オブジェクト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46771913"/>
              </p:ext>
            </p:extLst>
          </p:nvPr>
        </p:nvGraphicFramePr>
        <p:xfrm>
          <a:off x="6588224" y="3789040"/>
          <a:ext cx="1733550" cy="704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6" name="数式" r:id="rId21" imgW="1155700" imgH="469900" progId="Equation.3">
                  <p:embed/>
                </p:oleObj>
              </mc:Choice>
              <mc:Fallback>
                <p:oleObj name="数式" r:id="rId21" imgW="1155700" imgH="469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88224" y="3789040"/>
                        <a:ext cx="1733550" cy="704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オブジェクト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28588654"/>
              </p:ext>
            </p:extLst>
          </p:nvPr>
        </p:nvGraphicFramePr>
        <p:xfrm>
          <a:off x="6588224" y="4725144"/>
          <a:ext cx="1924050" cy="36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7" name="数式" r:id="rId23" imgW="1282700" imgH="241300" progId="Equation.3">
                  <p:embed/>
                </p:oleObj>
              </mc:Choice>
              <mc:Fallback>
                <p:oleObj name="数式" r:id="rId23" imgW="1282700" imgH="241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88224" y="4725144"/>
                        <a:ext cx="1924050" cy="361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" name="角丸四角形 27"/>
          <p:cNvSpPr/>
          <p:nvPr/>
        </p:nvSpPr>
        <p:spPr>
          <a:xfrm>
            <a:off x="107504" y="3501008"/>
            <a:ext cx="8928992" cy="2520280"/>
          </a:xfrm>
          <a:prstGeom prst="roundRect">
            <a:avLst>
              <a:gd name="adj" fmla="val 10818"/>
            </a:avLst>
          </a:prstGeom>
          <a:noFill/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角丸四角形 28"/>
          <p:cNvSpPr/>
          <p:nvPr/>
        </p:nvSpPr>
        <p:spPr>
          <a:xfrm>
            <a:off x="3563888" y="3573016"/>
            <a:ext cx="5256584" cy="2376264"/>
          </a:xfrm>
          <a:prstGeom prst="roundRect">
            <a:avLst/>
          </a:prstGeom>
          <a:noFill/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テキスト ボックス 29"/>
          <p:cNvSpPr txBox="1"/>
          <p:nvPr/>
        </p:nvSpPr>
        <p:spPr>
          <a:xfrm>
            <a:off x="6948264" y="5373216"/>
            <a:ext cx="1570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>
                <a:latin typeface="Times New Roman"/>
                <a:cs typeface="Times New Roman"/>
              </a:rPr>
              <a:t>(</a:t>
            </a:r>
            <a:r>
              <a:rPr kumimoji="1" lang="en-US" altLang="ja-JP" i="1" dirty="0" smtClean="0">
                <a:latin typeface="Times New Roman"/>
                <a:cs typeface="Times New Roman"/>
              </a:rPr>
              <a:t> k</a:t>
            </a:r>
            <a:r>
              <a:rPr kumimoji="1" lang="en-US" altLang="ja-JP" dirty="0" smtClean="0">
                <a:latin typeface="Times New Roman"/>
                <a:cs typeface="Times New Roman"/>
              </a:rPr>
              <a:t> = 0,1,2,‥ )</a:t>
            </a:r>
            <a:endParaRPr kumimoji="1" lang="ja-JP" altLang="en-US" dirty="0">
              <a:latin typeface="Times New Roman"/>
              <a:cs typeface="Times New Roman"/>
            </a:endParaRPr>
          </a:p>
        </p:txBody>
      </p:sp>
      <p:sp>
        <p:nvSpPr>
          <p:cNvPr id="31" name="テキスト ボックス 30"/>
          <p:cNvSpPr txBox="1"/>
          <p:nvPr/>
        </p:nvSpPr>
        <p:spPr>
          <a:xfrm>
            <a:off x="107504" y="3140968"/>
            <a:ext cx="1172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Algorithm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00874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4" grpId="0"/>
      <p:bldP spid="16" grpId="0" animBg="1"/>
      <p:bldP spid="17" grpId="0" animBg="1"/>
      <p:bldP spid="18" grpId="0"/>
      <p:bldP spid="28" grpId="0" animBg="1"/>
      <p:bldP spid="29" grpId="0" animBg="1"/>
      <p:bldP spid="30" grpId="0"/>
      <p:bldP spid="31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sz="3200" dirty="0" smtClean="0"/>
              <a:t>CG</a:t>
            </a:r>
            <a:r>
              <a:rPr kumimoji="1" lang="ja-JP" altLang="en-US" sz="3200" dirty="0" smtClean="0"/>
              <a:t> </a:t>
            </a:r>
            <a:r>
              <a:rPr kumimoji="1" lang="en-US" altLang="ja-JP" sz="3200" dirty="0" smtClean="0"/>
              <a:t>method</a:t>
            </a:r>
            <a:r>
              <a:rPr kumimoji="1" lang="ja-JP" altLang="en-US" sz="3200" dirty="0" smtClean="0"/>
              <a:t> </a:t>
            </a:r>
            <a:r>
              <a:rPr kumimoji="1" lang="en-US" altLang="ja-JP" sz="3200" dirty="0" smtClean="0"/>
              <a:t>for</a:t>
            </a:r>
            <a:r>
              <a:rPr kumimoji="1" lang="ja-JP" altLang="en-US" sz="3200" dirty="0" smtClean="0"/>
              <a:t> </a:t>
            </a:r>
            <a:r>
              <a:rPr kumimoji="1" lang="en-US" altLang="ja-JP" sz="3200" dirty="0" smtClean="0"/>
              <a:t>general</a:t>
            </a:r>
            <a:r>
              <a:rPr kumimoji="1" lang="ja-JP" altLang="en-US" sz="3200" dirty="0" smtClean="0"/>
              <a:t> </a:t>
            </a:r>
            <a:r>
              <a:rPr kumimoji="1" lang="en-US" altLang="ja-JP" sz="3200" dirty="0" smtClean="0"/>
              <a:t>minimization</a:t>
            </a:r>
            <a:r>
              <a:rPr kumimoji="1" lang="ja-JP" altLang="en-US" sz="3200" dirty="0" smtClean="0"/>
              <a:t> </a:t>
            </a:r>
            <a:r>
              <a:rPr kumimoji="1" lang="en-US" altLang="ja-JP" sz="3200" dirty="0" smtClean="0"/>
              <a:t>problems</a:t>
            </a:r>
            <a:endParaRPr kumimoji="1" lang="ja-JP" altLang="en-US" sz="3200" dirty="0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8D95B73-4259-424F-97B8-CA0C55AE48C6}" type="slidenum">
              <a:rPr lang="en-US" altLang="ja-JP" smtClean="0"/>
              <a:pPr>
                <a:defRPr/>
              </a:pPr>
              <a:t>63</a:t>
            </a:fld>
            <a:endParaRPr lang="en-US" altLang="ja-JP"/>
          </a:p>
        </p:txBody>
      </p:sp>
      <p:graphicFrame>
        <p:nvGraphicFramePr>
          <p:cNvPr id="4" name="オブジェクト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9461603"/>
              </p:ext>
            </p:extLst>
          </p:nvPr>
        </p:nvGraphicFramePr>
        <p:xfrm>
          <a:off x="1043608" y="1916832"/>
          <a:ext cx="4419600" cy="781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1593" name="数式" r:id="rId3" imgW="2946400" imgH="520700" progId="Equation.3">
                  <p:embed/>
                </p:oleObj>
              </mc:Choice>
              <mc:Fallback>
                <p:oleObj name="数式" r:id="rId3" imgW="2946400" imgH="5207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3608" y="1916832"/>
                        <a:ext cx="4419600" cy="781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オブジェクト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33094454"/>
              </p:ext>
            </p:extLst>
          </p:nvPr>
        </p:nvGraphicFramePr>
        <p:xfrm>
          <a:off x="1403648" y="3501008"/>
          <a:ext cx="971550" cy="590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1594" name="数式" r:id="rId5" imgW="647700" imgH="393700" progId="Equation.3">
                  <p:embed/>
                </p:oleObj>
              </mc:Choice>
              <mc:Fallback>
                <p:oleObj name="数式" r:id="rId5" imgW="647700" imgH="3937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3648" y="3501008"/>
                        <a:ext cx="971550" cy="590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" name="直線矢印コネクタ 6"/>
          <p:cNvCxnSpPr/>
          <p:nvPr/>
        </p:nvCxnSpPr>
        <p:spPr>
          <a:xfrm>
            <a:off x="2771800" y="3789040"/>
            <a:ext cx="151216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オブジェクト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23313392"/>
              </p:ext>
            </p:extLst>
          </p:nvPr>
        </p:nvGraphicFramePr>
        <p:xfrm>
          <a:off x="4773613" y="3471863"/>
          <a:ext cx="2419350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1595" name="数式" r:id="rId7" imgW="1612900" imgH="431800" progId="Equation.3">
                  <p:embed/>
                </p:oleObj>
              </mc:Choice>
              <mc:Fallback>
                <p:oleObj name="数式" r:id="rId7" imgW="1612900" imgH="431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73613" y="3471863"/>
                        <a:ext cx="2419350" cy="647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オブジェクト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9244505"/>
              </p:ext>
            </p:extLst>
          </p:nvPr>
        </p:nvGraphicFramePr>
        <p:xfrm>
          <a:off x="2555776" y="5013176"/>
          <a:ext cx="1581150" cy="704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1596" name="数式" r:id="rId9" imgW="1054100" imgH="469900" progId="Equation.3">
                  <p:embed/>
                </p:oleObj>
              </mc:Choice>
              <mc:Fallback>
                <p:oleObj name="数式" r:id="rId9" imgW="1054100" imgH="469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55776" y="5013176"/>
                        <a:ext cx="1581150" cy="704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テキスト ボックス 9"/>
          <p:cNvSpPr txBox="1"/>
          <p:nvPr/>
        </p:nvSpPr>
        <p:spPr>
          <a:xfrm>
            <a:off x="611560" y="5157192"/>
            <a:ext cx="1736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minimization of </a:t>
            </a:r>
            <a:endParaRPr kumimoji="1" lang="ja-JP" altLang="en-US" dirty="0"/>
          </a:p>
        </p:txBody>
      </p:sp>
      <p:cxnSp>
        <p:nvCxnSpPr>
          <p:cNvPr id="12" name="直線矢印コネクタ 11"/>
          <p:cNvCxnSpPr/>
          <p:nvPr/>
        </p:nvCxnSpPr>
        <p:spPr>
          <a:xfrm>
            <a:off x="4572000" y="5373216"/>
            <a:ext cx="108012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テキスト ボックス 12"/>
          <p:cNvSpPr txBox="1"/>
          <p:nvPr/>
        </p:nvSpPr>
        <p:spPr>
          <a:xfrm>
            <a:off x="5980898" y="5013176"/>
            <a:ext cx="22635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Equivalent to an</a:t>
            </a:r>
          </a:p>
          <a:p>
            <a:r>
              <a:rPr kumimoji="1" lang="en-US" altLang="ja-JP" dirty="0" smtClean="0"/>
              <a:t> eigenvalue problem</a:t>
            </a:r>
            <a:endParaRPr kumimoji="1" lang="ja-JP" altLang="en-US" dirty="0"/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755576" y="1268760"/>
            <a:ext cx="3148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Let </a:t>
            </a:r>
            <a:r>
              <a:rPr kumimoji="1" lang="en-US" altLang="ja-JP" b="1" dirty="0" smtClean="0">
                <a:latin typeface="Times New Roman"/>
                <a:cs typeface="Times New Roman"/>
              </a:rPr>
              <a:t>x</a:t>
            </a:r>
            <a:r>
              <a:rPr kumimoji="1" lang="en-US" altLang="ja-JP" baseline="30000" dirty="0" smtClean="0">
                <a:latin typeface="Times New Roman"/>
                <a:cs typeface="Times New Roman"/>
              </a:rPr>
              <a:t>0</a:t>
            </a:r>
            <a:r>
              <a:rPr kumimoji="1" lang="en-US" altLang="ja-JP" dirty="0" smtClean="0"/>
              <a:t> give the minimum of </a:t>
            </a:r>
            <a:r>
              <a:rPr kumimoji="1" lang="en-US" altLang="ja-JP" i="1" dirty="0" smtClean="0">
                <a:latin typeface="Times New Roman"/>
                <a:cs typeface="Times New Roman"/>
              </a:rPr>
              <a:t>F</a:t>
            </a:r>
            <a:endParaRPr kumimoji="1" lang="ja-JP" altLang="en-US" i="1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76858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Preconditioning</a:t>
            </a:r>
            <a:endParaRPr kumimoji="1" lang="ja-JP" altLang="en-US" dirty="0"/>
          </a:p>
        </p:txBody>
      </p:sp>
      <p:graphicFrame>
        <p:nvGraphicFramePr>
          <p:cNvPr id="3" name="オブジェクト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82560468"/>
              </p:ext>
            </p:extLst>
          </p:nvPr>
        </p:nvGraphicFramePr>
        <p:xfrm>
          <a:off x="467544" y="1700808"/>
          <a:ext cx="838200" cy="546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603" name="数式" r:id="rId3" imgW="838200" imgH="546100" progId="Equation.3">
                  <p:embed/>
                </p:oleObj>
              </mc:Choice>
              <mc:Fallback>
                <p:oleObj name="数式" r:id="rId3" imgW="838200" imgH="546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67544" y="1700808"/>
                        <a:ext cx="838200" cy="546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オブジェクト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35998012"/>
              </p:ext>
            </p:extLst>
          </p:nvPr>
        </p:nvGraphicFramePr>
        <p:xfrm>
          <a:off x="2051720" y="1772816"/>
          <a:ext cx="1930400" cy="49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604" name="数式" r:id="rId5" imgW="1930400" imgH="495300" progId="Equation.3">
                  <p:embed/>
                </p:oleObj>
              </mc:Choice>
              <mc:Fallback>
                <p:oleObj name="数式" r:id="rId5" imgW="1930400" imgH="495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051720" y="1772816"/>
                        <a:ext cx="1930400" cy="495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オブジェクト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22136158"/>
              </p:ext>
            </p:extLst>
          </p:nvPr>
        </p:nvGraphicFramePr>
        <p:xfrm>
          <a:off x="2051720" y="2708920"/>
          <a:ext cx="4203700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605" name="数式" r:id="rId7" imgW="4203700" imgH="469900" progId="Equation.3">
                  <p:embed/>
                </p:oleObj>
              </mc:Choice>
              <mc:Fallback>
                <p:oleObj name="数式" r:id="rId7" imgW="4203700" imgH="469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051720" y="2708920"/>
                        <a:ext cx="4203700" cy="469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オブジェクト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82548632"/>
              </p:ext>
            </p:extLst>
          </p:nvPr>
        </p:nvGraphicFramePr>
        <p:xfrm>
          <a:off x="467544" y="3645024"/>
          <a:ext cx="520700" cy="190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606" name="数式" r:id="rId9" imgW="520700" imgH="190500" progId="Equation.3">
                  <p:embed/>
                </p:oleObj>
              </mc:Choice>
              <mc:Fallback>
                <p:oleObj name="数式" r:id="rId9" imgW="520700" imgH="190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67544" y="3645024"/>
                        <a:ext cx="520700" cy="190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オブジェクト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22306402"/>
              </p:ext>
            </p:extLst>
          </p:nvPr>
        </p:nvGraphicFramePr>
        <p:xfrm>
          <a:off x="6130925" y="3500438"/>
          <a:ext cx="2400300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607" name="数式" r:id="rId11" imgW="2400300" imgH="482600" progId="Equation.3">
                  <p:embed/>
                </p:oleObj>
              </mc:Choice>
              <mc:Fallback>
                <p:oleObj name="数式" r:id="rId11" imgW="2400300" imgH="482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130925" y="3500438"/>
                        <a:ext cx="2400300" cy="482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オブジェクト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7123033"/>
              </p:ext>
            </p:extLst>
          </p:nvPr>
        </p:nvGraphicFramePr>
        <p:xfrm>
          <a:off x="2051720" y="5733256"/>
          <a:ext cx="876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608" name="数式" r:id="rId13" imgW="876300" imgH="215900" progId="Equation.3">
                  <p:embed/>
                </p:oleObj>
              </mc:Choice>
              <mc:Fallback>
                <p:oleObj name="数式" r:id="rId13" imgW="8763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2051720" y="5733256"/>
                        <a:ext cx="8763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オブジェクト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12454175"/>
              </p:ext>
            </p:extLst>
          </p:nvPr>
        </p:nvGraphicFramePr>
        <p:xfrm>
          <a:off x="5076056" y="1772816"/>
          <a:ext cx="7366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609" name="数式" r:id="rId15" imgW="736600" imgH="457200" progId="Equation.3">
                  <p:embed/>
                </p:oleObj>
              </mc:Choice>
              <mc:Fallback>
                <p:oleObj name="数式" r:id="rId15" imgW="7366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5076056" y="1772816"/>
                        <a:ext cx="736600" cy="457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オブジェクト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91400192"/>
              </p:ext>
            </p:extLst>
          </p:nvPr>
        </p:nvGraphicFramePr>
        <p:xfrm>
          <a:off x="2051720" y="3501008"/>
          <a:ext cx="3314700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610" name="数式" r:id="rId17" imgW="3314700" imgH="469900" progId="Equation.3">
                  <p:embed/>
                </p:oleObj>
              </mc:Choice>
              <mc:Fallback>
                <p:oleObj name="数式" r:id="rId17" imgW="3314700" imgH="469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2051720" y="3501008"/>
                        <a:ext cx="3314700" cy="469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オブジェクト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78179673"/>
              </p:ext>
            </p:extLst>
          </p:nvPr>
        </p:nvGraphicFramePr>
        <p:xfrm>
          <a:off x="2051720" y="4581128"/>
          <a:ext cx="2895600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611" name="数式" r:id="rId19" imgW="2895600" imgH="482600" progId="Equation.3">
                  <p:embed/>
                </p:oleObj>
              </mc:Choice>
              <mc:Fallback>
                <p:oleObj name="数式" r:id="rId19" imgW="2895600" imgH="482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2051720" y="4581128"/>
                        <a:ext cx="2895600" cy="482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オブジェクト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22178571"/>
              </p:ext>
            </p:extLst>
          </p:nvPr>
        </p:nvGraphicFramePr>
        <p:xfrm>
          <a:off x="6084168" y="4365104"/>
          <a:ext cx="1854200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612" name="数式" r:id="rId21" imgW="1854200" imgH="863600" progId="Equation.3">
                  <p:embed/>
                </p:oleObj>
              </mc:Choice>
              <mc:Fallback>
                <p:oleObj name="数式" r:id="rId21" imgW="1854200" imgH="863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6084168" y="4365104"/>
                        <a:ext cx="1854200" cy="863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8" name="直線矢印コネクタ 17"/>
          <p:cNvCxnSpPr/>
          <p:nvPr/>
        </p:nvCxnSpPr>
        <p:spPr bwMode="auto">
          <a:xfrm>
            <a:off x="5220072" y="4797152"/>
            <a:ext cx="720080" cy="0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6921851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その他</a:t>
            </a:r>
            <a:r>
              <a:rPr lang="ja-JP" altLang="en-US" dirty="0" smtClean="0"/>
              <a:t>の処理の実装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smtClean="0"/>
              <a:t>SCF</a:t>
            </a:r>
            <a:r>
              <a:rPr kumimoji="1" lang="ja-JP" altLang="en-US" dirty="0" smtClean="0"/>
              <a:t>計算の収束判定処理</a:t>
            </a:r>
            <a:endParaRPr kumimoji="1" lang="en-US" altLang="ja-JP" dirty="0" smtClean="0"/>
          </a:p>
          <a:p>
            <a:endParaRPr lang="en-US" altLang="ja-JP" dirty="0"/>
          </a:p>
          <a:p>
            <a:r>
              <a:rPr kumimoji="1" lang="ja-JP" altLang="en-US" dirty="0" smtClean="0"/>
              <a:t>データの保存</a:t>
            </a:r>
            <a:endParaRPr kumimoji="1" lang="en-US" altLang="ja-JP" dirty="0" smtClean="0"/>
          </a:p>
          <a:p>
            <a:endParaRPr lang="en-US" altLang="ja-JP" dirty="0"/>
          </a:p>
          <a:p>
            <a:r>
              <a:rPr kumimoji="1" lang="en-US" altLang="ja-JP" dirty="0" smtClean="0"/>
              <a:t>‥‥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2326751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実習（</a:t>
            </a:r>
            <a:r>
              <a:rPr kumimoji="1" lang="ja-JP" altLang="en-US" dirty="0" smtClean="0"/>
              <a:t>全エネルギー計算）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smtClean="0"/>
              <a:t>H</a:t>
            </a:r>
            <a:r>
              <a:rPr kumimoji="1" lang="en-US" altLang="ja-JP" baseline="-25000" dirty="0" smtClean="0"/>
              <a:t>2</a:t>
            </a:r>
            <a:r>
              <a:rPr kumimoji="1" lang="ja-JP" altLang="en-US" dirty="0" smtClean="0"/>
              <a:t>分子において、原子間距離と全エネルギーの関係をプロッ</a:t>
            </a:r>
            <a:r>
              <a:rPr lang="ja-JP" altLang="en-US" dirty="0" smtClean="0"/>
              <a:t>トせよ</a:t>
            </a:r>
            <a:endParaRPr lang="en-US" altLang="ja-JP" dirty="0" smtClean="0"/>
          </a:p>
          <a:p>
            <a:endParaRPr kumimoji="1" lang="en-US" altLang="ja-JP" dirty="0"/>
          </a:p>
          <a:p>
            <a:r>
              <a:rPr lang="ja-JP" altLang="en-US" dirty="0" smtClean="0"/>
              <a:t>各種計算パラメータとの関係を調べよ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579133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6" name="Rectangle 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ja-JP" altLang="en-US" sz="3600" dirty="0" smtClean="0"/>
              <a:t>エネルギー汎関数の具体形</a:t>
            </a:r>
            <a:endParaRPr lang="en-US" altLang="ja-JP" sz="1600" dirty="0" smtClean="0"/>
          </a:p>
        </p:txBody>
      </p:sp>
      <p:graphicFrame>
        <p:nvGraphicFramePr>
          <p:cNvPr id="46082" name="Object 3"/>
          <p:cNvGraphicFramePr>
            <a:graphicFrameLocks noGrp="1" noChangeAspect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4204183003"/>
              </p:ext>
            </p:extLst>
          </p:nvPr>
        </p:nvGraphicFramePr>
        <p:xfrm>
          <a:off x="251966" y="1772568"/>
          <a:ext cx="3475038" cy="3354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573" name="数式" r:id="rId3" imgW="2197100" imgH="2120900" progId="Equation.3">
                  <p:embed/>
                </p:oleObj>
              </mc:Choice>
              <mc:Fallback>
                <p:oleObj name="数式" r:id="rId3" imgW="2197100" imgH="2120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966" y="1772568"/>
                        <a:ext cx="3475038" cy="3354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CC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083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13023606"/>
              </p:ext>
            </p:extLst>
          </p:nvPr>
        </p:nvGraphicFramePr>
        <p:xfrm>
          <a:off x="6660232" y="3068960"/>
          <a:ext cx="1654175" cy="735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574" name="数式" r:id="rId5" imgW="1028700" imgH="457200" progId="Equation.3">
                  <p:embed/>
                </p:oleObj>
              </mc:Choice>
              <mc:Fallback>
                <p:oleObj name="数式" r:id="rId5" imgW="102870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60232" y="3068960"/>
                        <a:ext cx="1654175" cy="735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CC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6141" name="Text Box 13"/>
          <p:cNvSpPr txBox="1">
            <a:spLocks noChangeArrowheads="1"/>
          </p:cNvSpPr>
          <p:nvPr/>
        </p:nvSpPr>
        <p:spPr bwMode="auto">
          <a:xfrm>
            <a:off x="178941" y="1340768"/>
            <a:ext cx="3589338" cy="3683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ja-JP" altLang="en-US" dirty="0">
                <a:cs typeface="+mn-cs"/>
              </a:rPr>
              <a:t>系の全エネルギー（密度の汎関数）</a:t>
            </a:r>
          </a:p>
        </p:txBody>
      </p:sp>
      <p:sp>
        <p:nvSpPr>
          <p:cNvPr id="176142" name="Text Box 14"/>
          <p:cNvSpPr txBox="1">
            <a:spLocks noChangeArrowheads="1"/>
          </p:cNvSpPr>
          <p:nvPr/>
        </p:nvSpPr>
        <p:spPr bwMode="auto">
          <a:xfrm>
            <a:off x="4716463" y="981075"/>
            <a:ext cx="4319587" cy="51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ja-JP" sz="1400" dirty="0">
                <a:latin typeface="Times New Roman" charset="0"/>
                <a:ea typeface="HGS創英角ﾎﾟｯﾌﾟ体" charset="0"/>
                <a:cs typeface="HGS創英角ﾎﾟｯﾌﾟ体" charset="0"/>
              </a:rPr>
              <a:t>P. </a:t>
            </a:r>
            <a:r>
              <a:rPr lang="en-US" altLang="ja-JP" sz="1400" dirty="0" err="1">
                <a:latin typeface="Times New Roman" charset="0"/>
                <a:ea typeface="HGS創英角ﾎﾟｯﾌﾟ体" charset="0"/>
                <a:cs typeface="HGS創英角ﾎﾟｯﾌﾟ体" charset="0"/>
              </a:rPr>
              <a:t>Hohenberg</a:t>
            </a:r>
            <a:r>
              <a:rPr lang="en-US" altLang="ja-JP" sz="1400" dirty="0">
                <a:latin typeface="Times New Roman" charset="0"/>
                <a:ea typeface="HGS創英角ﾎﾟｯﾌﾟ体" charset="0"/>
                <a:cs typeface="HGS創英角ﾎﾟｯﾌﾟ体" charset="0"/>
              </a:rPr>
              <a:t> and W. Kohn, Phys. Rev. 136 (1964) B864.</a:t>
            </a:r>
          </a:p>
          <a:p>
            <a:pPr>
              <a:defRPr/>
            </a:pPr>
            <a:r>
              <a:rPr lang="en-US" altLang="ja-JP" sz="1400" dirty="0">
                <a:latin typeface="Times New Roman" charset="0"/>
                <a:ea typeface="HGS創英角ﾎﾟｯﾌﾟ体" charset="0"/>
                <a:cs typeface="HGS創英角ﾎﾟｯﾌﾟ体" charset="0"/>
              </a:rPr>
              <a:t>W. Kohn and L. J. Sham, Phys. Rev. 140 (1965) A1133.</a:t>
            </a:r>
          </a:p>
        </p:txBody>
      </p:sp>
      <p:sp>
        <p:nvSpPr>
          <p:cNvPr id="176144" name="Text Box 16"/>
          <p:cNvSpPr txBox="1">
            <a:spLocks noChangeArrowheads="1"/>
          </p:cNvSpPr>
          <p:nvPr/>
        </p:nvSpPr>
        <p:spPr bwMode="auto">
          <a:xfrm>
            <a:off x="323404" y="5644381"/>
            <a:ext cx="6405562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ja-JP" altLang="en-US" sz="1200" dirty="0">
                <a:latin typeface="Times New Roman" charset="0"/>
                <a:ea typeface="HGS創英角ﾎﾟｯﾌﾟ体" charset="0"/>
                <a:cs typeface="HGS創英角ﾎﾟｯﾌﾟ体" charset="0"/>
              </a:rPr>
              <a:t>局所密度近似（</a:t>
            </a:r>
            <a:r>
              <a:rPr lang="en-US" altLang="ja-JP" sz="1200" dirty="0">
                <a:latin typeface="Times New Roman" charset="0"/>
                <a:ea typeface="HGS創英角ﾎﾟｯﾌﾟ体" charset="0"/>
                <a:cs typeface="HGS創英角ﾎﾟｯﾌﾟ体" charset="0"/>
              </a:rPr>
              <a:t>LDA</a:t>
            </a:r>
            <a:r>
              <a:rPr lang="ja-JP" altLang="en-US" sz="1200" dirty="0">
                <a:latin typeface="Times New Roman" charset="0"/>
                <a:ea typeface="HGS創英角ﾎﾟｯﾌﾟ体" charset="0"/>
                <a:cs typeface="HGS創英角ﾎﾟｯﾌﾟ体" charset="0"/>
              </a:rPr>
              <a:t>）：</a:t>
            </a:r>
            <a:r>
              <a:rPr lang="en-US" altLang="ja-JP" sz="1200" dirty="0">
                <a:latin typeface="Times New Roman" charset="0"/>
                <a:ea typeface="HGS創英角ﾎﾟｯﾌﾟ体" charset="0"/>
                <a:cs typeface="HGS創英角ﾎﾟｯﾌﾟ体" charset="0"/>
              </a:rPr>
              <a:t> J. P. </a:t>
            </a:r>
            <a:r>
              <a:rPr lang="en-US" altLang="ja-JP" sz="1200" dirty="0" err="1">
                <a:latin typeface="Times New Roman" charset="0"/>
                <a:ea typeface="HGS創英角ﾎﾟｯﾌﾟ体" charset="0"/>
                <a:cs typeface="HGS創英角ﾎﾟｯﾌﾟ体" charset="0"/>
              </a:rPr>
              <a:t>Perdew</a:t>
            </a:r>
            <a:r>
              <a:rPr lang="en-US" altLang="ja-JP" sz="1200" dirty="0">
                <a:latin typeface="Times New Roman" charset="0"/>
                <a:ea typeface="HGS創英角ﾎﾟｯﾌﾟ体" charset="0"/>
                <a:cs typeface="HGS創英角ﾎﾟｯﾌﾟ体" charset="0"/>
              </a:rPr>
              <a:t> and A. </a:t>
            </a:r>
            <a:r>
              <a:rPr lang="en-US" altLang="ja-JP" sz="1200" dirty="0" err="1">
                <a:latin typeface="Times New Roman" charset="0"/>
                <a:ea typeface="HGS創英角ﾎﾟｯﾌﾟ体" charset="0"/>
                <a:cs typeface="HGS創英角ﾎﾟｯﾌﾟ体" charset="0"/>
              </a:rPr>
              <a:t>Zunger</a:t>
            </a:r>
            <a:r>
              <a:rPr lang="en-US" altLang="ja-JP" sz="1200" dirty="0">
                <a:latin typeface="Times New Roman" charset="0"/>
                <a:ea typeface="HGS創英角ﾎﾟｯﾌﾟ体" charset="0"/>
                <a:cs typeface="HGS創英角ﾎﾟｯﾌﾟ体" charset="0"/>
              </a:rPr>
              <a:t>, Phys. Rev. B23 (1981) 5048.</a:t>
            </a:r>
          </a:p>
          <a:p>
            <a:pPr>
              <a:defRPr/>
            </a:pPr>
            <a:r>
              <a:rPr lang="ja-JP" altLang="en-US" sz="1200" dirty="0">
                <a:latin typeface="Times New Roman" charset="0"/>
                <a:ea typeface="HGS創英角ﾎﾟｯﾌﾟ体" charset="0"/>
                <a:cs typeface="HGS創英角ﾎﾟｯﾌﾟ体" charset="0"/>
              </a:rPr>
              <a:t>一般化勾配近似（</a:t>
            </a:r>
            <a:r>
              <a:rPr lang="en-US" altLang="ja-JP" sz="1200" dirty="0">
                <a:latin typeface="Times New Roman" charset="0"/>
                <a:ea typeface="HGS創英角ﾎﾟｯﾌﾟ体" charset="0"/>
                <a:cs typeface="HGS創英角ﾎﾟｯﾌﾟ体" charset="0"/>
              </a:rPr>
              <a:t>GGA</a:t>
            </a:r>
            <a:r>
              <a:rPr lang="ja-JP" altLang="en-US" sz="1200" dirty="0">
                <a:latin typeface="Times New Roman" charset="0"/>
                <a:ea typeface="HGS創英角ﾎﾟｯﾌﾟ体" charset="0"/>
                <a:cs typeface="HGS創英角ﾎﾟｯﾌﾟ体" charset="0"/>
              </a:rPr>
              <a:t>）：</a:t>
            </a:r>
            <a:r>
              <a:rPr lang="en-US" altLang="ja-JP" sz="1200" dirty="0">
                <a:latin typeface="Times New Roman" charset="0"/>
                <a:ea typeface="HGS創英角ﾎﾟｯﾌﾟ体" charset="0"/>
                <a:cs typeface="HGS創英角ﾎﾟｯﾌﾟ体" charset="0"/>
              </a:rPr>
              <a:t> J. P. </a:t>
            </a:r>
            <a:r>
              <a:rPr lang="en-US" altLang="ja-JP" sz="1200" dirty="0" err="1">
                <a:latin typeface="Times New Roman" charset="0"/>
                <a:ea typeface="HGS創英角ﾎﾟｯﾌﾟ体" charset="0"/>
                <a:cs typeface="HGS創英角ﾎﾟｯﾌﾟ体" charset="0"/>
              </a:rPr>
              <a:t>Perdew</a:t>
            </a:r>
            <a:r>
              <a:rPr lang="en-US" altLang="ja-JP" sz="1200" dirty="0">
                <a:latin typeface="Times New Roman" charset="0"/>
                <a:ea typeface="HGS創英角ﾎﾟｯﾌﾟ体" charset="0"/>
                <a:cs typeface="HGS創英角ﾎﾟｯﾌﾟ体" charset="0"/>
              </a:rPr>
              <a:t>, K. Burk, and, Y. </a:t>
            </a:r>
            <a:r>
              <a:rPr lang="en-US" altLang="ja-JP" sz="1200" dirty="0" err="1">
                <a:latin typeface="Times New Roman" charset="0"/>
                <a:ea typeface="HGS創英角ﾎﾟｯﾌﾟ体" charset="0"/>
                <a:cs typeface="HGS創英角ﾎﾟｯﾌﾟ体" charset="0"/>
              </a:rPr>
              <a:t>Ernzerhof</a:t>
            </a:r>
            <a:r>
              <a:rPr lang="en-US" altLang="ja-JP" sz="1200" dirty="0">
                <a:latin typeface="Times New Roman" charset="0"/>
                <a:ea typeface="HGS創英角ﾎﾟｯﾌﾟ体" charset="0"/>
                <a:cs typeface="HGS創英角ﾎﾟｯﾌﾟ体" charset="0"/>
              </a:rPr>
              <a:t>, Phys. Rev. </a:t>
            </a:r>
            <a:r>
              <a:rPr lang="en-US" altLang="ja-JP" sz="1200" dirty="0" err="1">
                <a:latin typeface="Times New Roman" charset="0"/>
                <a:ea typeface="HGS創英角ﾎﾟｯﾌﾟ体" charset="0"/>
                <a:cs typeface="HGS創英角ﾎﾟｯﾌﾟ体" charset="0"/>
              </a:rPr>
              <a:t>Lett</a:t>
            </a:r>
            <a:r>
              <a:rPr lang="en-US" altLang="ja-JP" sz="1200" dirty="0">
                <a:latin typeface="Times New Roman" charset="0"/>
                <a:ea typeface="HGS創英角ﾎﾟｯﾌﾟ体" charset="0"/>
                <a:cs typeface="HGS創英角ﾎﾟｯﾌﾟ体" charset="0"/>
              </a:rPr>
              <a:t>. 77 (1996) 3865.</a:t>
            </a:r>
          </a:p>
        </p:txBody>
      </p:sp>
      <p:sp>
        <p:nvSpPr>
          <p:cNvPr id="176145" name="Text Box 17"/>
          <p:cNvSpPr txBox="1">
            <a:spLocks noChangeArrowheads="1"/>
          </p:cNvSpPr>
          <p:nvPr/>
        </p:nvSpPr>
        <p:spPr bwMode="auto">
          <a:xfrm>
            <a:off x="6228184" y="2708920"/>
            <a:ext cx="219868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ja-JP" altLang="en-US" dirty="0">
                <a:cs typeface="+mn-cs"/>
              </a:rPr>
              <a:t>電子密度（</a:t>
            </a:r>
            <a:r>
              <a:rPr lang="en-US" altLang="ja-JP" dirty="0">
                <a:cs typeface="+mn-cs"/>
              </a:rPr>
              <a:t>N</a:t>
            </a:r>
            <a:r>
              <a:rPr lang="ja-JP" altLang="en-US" dirty="0">
                <a:cs typeface="+mn-cs"/>
              </a:rPr>
              <a:t>電子系）</a:t>
            </a:r>
          </a:p>
        </p:txBody>
      </p:sp>
      <p:sp>
        <p:nvSpPr>
          <p:cNvPr id="176146" name="Text Box 18"/>
          <p:cNvSpPr txBox="1">
            <a:spLocks noChangeArrowheads="1"/>
          </p:cNvSpPr>
          <p:nvPr/>
        </p:nvSpPr>
        <p:spPr bwMode="auto">
          <a:xfrm>
            <a:off x="3750816" y="1959893"/>
            <a:ext cx="1222375" cy="276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ja-JP" altLang="en-US" sz="1200" dirty="0">
                <a:solidFill>
                  <a:srgbClr val="0066FF"/>
                </a:solidFill>
                <a:cs typeface="+mn-cs"/>
              </a:rPr>
              <a:t>運動エネルギー</a:t>
            </a:r>
          </a:p>
        </p:txBody>
      </p:sp>
      <p:sp>
        <p:nvSpPr>
          <p:cNvPr id="176147" name="Text Box 19"/>
          <p:cNvSpPr txBox="1">
            <a:spLocks noChangeArrowheads="1"/>
          </p:cNvSpPr>
          <p:nvPr/>
        </p:nvSpPr>
        <p:spPr bwMode="auto">
          <a:xfrm>
            <a:off x="2830066" y="2950493"/>
            <a:ext cx="2357438" cy="276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ja-JP" altLang="en-US" sz="1200" dirty="0">
                <a:solidFill>
                  <a:srgbClr val="0066FF"/>
                </a:solidFill>
                <a:cs typeface="+mn-cs"/>
              </a:rPr>
              <a:t>電子</a:t>
            </a:r>
            <a:r>
              <a:rPr lang="en-US" altLang="ja-JP" sz="1200" dirty="0">
                <a:solidFill>
                  <a:srgbClr val="0066FF"/>
                </a:solidFill>
                <a:cs typeface="+mn-cs"/>
              </a:rPr>
              <a:t>‐</a:t>
            </a:r>
            <a:r>
              <a:rPr lang="ja-JP" altLang="en-US" sz="1200" dirty="0">
                <a:solidFill>
                  <a:srgbClr val="0066FF"/>
                </a:solidFill>
                <a:cs typeface="+mn-cs"/>
              </a:rPr>
              <a:t>イオン（原子核）間相互作用</a:t>
            </a:r>
          </a:p>
        </p:txBody>
      </p:sp>
      <p:sp>
        <p:nvSpPr>
          <p:cNvPr id="176148" name="Text Box 20"/>
          <p:cNvSpPr txBox="1">
            <a:spLocks noChangeArrowheads="1"/>
          </p:cNvSpPr>
          <p:nvPr/>
        </p:nvSpPr>
        <p:spPr bwMode="auto">
          <a:xfrm>
            <a:off x="3534916" y="3910930"/>
            <a:ext cx="1798638" cy="276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ja-JP" altLang="en-US" sz="1200" dirty="0">
                <a:solidFill>
                  <a:srgbClr val="0066FF"/>
                </a:solidFill>
                <a:cs typeface="+mn-cs"/>
              </a:rPr>
              <a:t>電子間クーロン相互作用</a:t>
            </a:r>
          </a:p>
        </p:txBody>
      </p:sp>
      <p:sp>
        <p:nvSpPr>
          <p:cNvPr id="176149" name="Text Box 21"/>
          <p:cNvSpPr txBox="1">
            <a:spLocks noChangeArrowheads="1"/>
          </p:cNvSpPr>
          <p:nvPr/>
        </p:nvSpPr>
        <p:spPr bwMode="auto">
          <a:xfrm>
            <a:off x="2207766" y="4839618"/>
            <a:ext cx="5156200" cy="276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ja-JP" altLang="en-US" sz="1200" dirty="0">
                <a:solidFill>
                  <a:srgbClr val="0066FF"/>
                </a:solidFill>
                <a:cs typeface="+mn-cs"/>
              </a:rPr>
              <a:t>交換</a:t>
            </a:r>
            <a:r>
              <a:rPr lang="en-US" altLang="ja-JP" sz="1200" dirty="0">
                <a:solidFill>
                  <a:srgbClr val="0066FF"/>
                </a:solidFill>
                <a:cs typeface="+mn-cs"/>
              </a:rPr>
              <a:t>‐</a:t>
            </a:r>
            <a:r>
              <a:rPr lang="ja-JP" altLang="en-US" sz="1200" dirty="0">
                <a:solidFill>
                  <a:srgbClr val="0066FF"/>
                </a:solidFill>
                <a:cs typeface="+mn-cs"/>
              </a:rPr>
              <a:t>相関エネルギー　（上記３項で記述できない効果を全て押し込んだもの）</a:t>
            </a:r>
          </a:p>
        </p:txBody>
      </p:sp>
      <p:sp>
        <p:nvSpPr>
          <p:cNvPr id="2" name="テキスト ボックス 1"/>
          <p:cNvSpPr txBox="1"/>
          <p:nvPr/>
        </p:nvSpPr>
        <p:spPr>
          <a:xfrm>
            <a:off x="6194425" y="1484313"/>
            <a:ext cx="2914650" cy="3079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ja-JP" altLang="en-US" sz="1400" dirty="0">
                <a:solidFill>
                  <a:schemeClr val="accent1">
                    <a:lumMod val="50000"/>
                  </a:schemeClr>
                </a:solidFill>
              </a:rPr>
              <a:t>（</a:t>
            </a:r>
            <a:r>
              <a:rPr lang="en-US" altLang="ja-JP" sz="1400" dirty="0">
                <a:solidFill>
                  <a:schemeClr val="accent1">
                    <a:lumMod val="50000"/>
                  </a:schemeClr>
                </a:solidFill>
              </a:rPr>
              <a:t>1998</a:t>
            </a:r>
            <a:r>
              <a:rPr lang="ja-JP" altLang="en-US" sz="1400" dirty="0">
                <a:solidFill>
                  <a:schemeClr val="accent1">
                    <a:lumMod val="50000"/>
                  </a:schemeClr>
                </a:solidFill>
              </a:rPr>
              <a:t>年</a:t>
            </a:r>
            <a:r>
              <a:rPr lang="en-US" altLang="ja-JP" sz="1400" dirty="0">
                <a:solidFill>
                  <a:schemeClr val="accent1">
                    <a:lumMod val="50000"/>
                  </a:schemeClr>
                </a:solidFill>
              </a:rPr>
              <a:t> W. Kohn </a:t>
            </a:r>
            <a:r>
              <a:rPr lang="ja-JP" altLang="en-US" sz="1400" dirty="0">
                <a:solidFill>
                  <a:schemeClr val="accent1">
                    <a:lumMod val="50000"/>
                  </a:schemeClr>
                </a:solidFill>
              </a:rPr>
              <a:t>ノーベル化学賞）</a:t>
            </a:r>
          </a:p>
        </p:txBody>
      </p:sp>
      <p:sp>
        <p:nvSpPr>
          <p:cNvPr id="3" name="テキスト ボックス 2"/>
          <p:cNvSpPr txBox="1">
            <a:spLocks noChangeArrowheads="1"/>
          </p:cNvSpPr>
          <p:nvPr/>
        </p:nvSpPr>
        <p:spPr bwMode="auto">
          <a:xfrm>
            <a:off x="107504" y="5372918"/>
            <a:ext cx="3660775" cy="307975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ja-JP" altLang="en-US" sz="1400" dirty="0">
                <a:solidFill>
                  <a:srgbClr val="006600"/>
                </a:solidFill>
              </a:rPr>
              <a:t>交換</a:t>
            </a:r>
            <a:r>
              <a:rPr lang="en-US" altLang="ja-JP" sz="1400" dirty="0">
                <a:solidFill>
                  <a:srgbClr val="006600"/>
                </a:solidFill>
              </a:rPr>
              <a:t>-</a:t>
            </a:r>
            <a:r>
              <a:rPr lang="ja-JP" altLang="en-US" sz="1400" dirty="0">
                <a:solidFill>
                  <a:srgbClr val="006600"/>
                </a:solidFill>
              </a:rPr>
              <a:t>相関エネルギー項に対する近似関数形</a:t>
            </a:r>
          </a:p>
        </p:txBody>
      </p:sp>
      <p:sp>
        <p:nvSpPr>
          <p:cNvPr id="4" name="正方形/長方形 3"/>
          <p:cNvSpPr/>
          <p:nvPr/>
        </p:nvSpPr>
        <p:spPr bwMode="auto">
          <a:xfrm>
            <a:off x="6084168" y="2564904"/>
            <a:ext cx="2808312" cy="1872208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ja-JP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HGS創英角ﾎﾟｯﾌﾟ体" charset="0"/>
              <a:ea typeface="HGS創英角ﾎﾟｯﾌﾟ体" charset="0"/>
              <a:cs typeface="HGS創英角ﾎﾟｯﾌﾟ体" charset="0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6372200" y="4005064"/>
            <a:ext cx="24197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dirty="0" smtClean="0"/>
              <a:t>（この形で</a:t>
            </a:r>
            <a:r>
              <a:rPr lang="ja-JP" altLang="en-US" sz="1400" dirty="0" smtClean="0"/>
              <a:t>書ける密度に制限）</a:t>
            </a:r>
            <a:endParaRPr kumimoji="1" lang="ja-JP" altLang="en-US" sz="140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76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6144" grpId="0"/>
      <p:bldP spid="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角丸四角形 10"/>
          <p:cNvSpPr/>
          <p:nvPr/>
        </p:nvSpPr>
        <p:spPr>
          <a:xfrm>
            <a:off x="288925" y="1384300"/>
            <a:ext cx="4564063" cy="1030288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rgbClr val="9CE5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ja-JP" altLang="en-US" dirty="0" smtClean="0"/>
              <a:t>密度汎関数理論まとめ</a:t>
            </a:r>
            <a:r>
              <a:rPr lang="en-US" altLang="ja-JP" dirty="0" smtClean="0"/>
              <a:t>②</a:t>
            </a:r>
            <a:endParaRPr lang="ja-JP" altLang="en-US" dirty="0"/>
          </a:p>
        </p:txBody>
      </p:sp>
      <p:graphicFrame>
        <p:nvGraphicFramePr>
          <p:cNvPr id="47107" name="Object 10"/>
          <p:cNvGraphicFramePr>
            <a:graphicFrameLocks noChangeAspect="1"/>
          </p:cNvGraphicFramePr>
          <p:nvPr/>
        </p:nvGraphicFramePr>
        <p:xfrm>
          <a:off x="606425" y="1563688"/>
          <a:ext cx="1028700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701" name="数式" r:id="rId3" imgW="685800" imgH="431800" progId="Equation.3">
                  <p:embed/>
                </p:oleObj>
              </mc:Choice>
              <mc:Fallback>
                <p:oleObj name="数式" r:id="rId3" imgW="685800" imgH="431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6425" y="1563688"/>
                        <a:ext cx="1028700" cy="647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108" name="Object 6"/>
          <p:cNvGraphicFramePr>
            <a:graphicFrameLocks noChangeAspect="1"/>
          </p:cNvGraphicFramePr>
          <p:nvPr/>
        </p:nvGraphicFramePr>
        <p:xfrm>
          <a:off x="2433638" y="1792288"/>
          <a:ext cx="173355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702" name="数式" r:id="rId5" imgW="1155700" imgH="279400" progId="Equation.3">
                  <p:embed/>
                </p:oleObj>
              </mc:Choice>
              <mc:Fallback>
                <p:oleObj name="数式" r:id="rId5" imgW="1155700" imgH="279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33638" y="1792288"/>
                        <a:ext cx="1733550" cy="419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109" name="Object 7"/>
          <p:cNvGraphicFramePr>
            <a:graphicFrameLocks noChangeAspect="1"/>
          </p:cNvGraphicFramePr>
          <p:nvPr/>
        </p:nvGraphicFramePr>
        <p:xfrm>
          <a:off x="2609850" y="3371850"/>
          <a:ext cx="2914650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703" name="数式" r:id="rId7" imgW="1943100" imgH="431800" progId="Equation.3">
                  <p:embed/>
                </p:oleObj>
              </mc:Choice>
              <mc:Fallback>
                <p:oleObj name="数式" r:id="rId7" imgW="1943100" imgH="431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09850" y="3371850"/>
                        <a:ext cx="2914650" cy="647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110" name="Object 8"/>
          <p:cNvGraphicFramePr>
            <a:graphicFrameLocks noChangeAspect="1"/>
          </p:cNvGraphicFramePr>
          <p:nvPr/>
        </p:nvGraphicFramePr>
        <p:xfrm>
          <a:off x="1436688" y="4721225"/>
          <a:ext cx="1581150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704" name="数式" r:id="rId9" imgW="1054100" imgH="431800" progId="Equation.3">
                  <p:embed/>
                </p:oleObj>
              </mc:Choice>
              <mc:Fallback>
                <p:oleObj name="数式" r:id="rId9" imgW="1054100" imgH="431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36688" y="4721225"/>
                        <a:ext cx="1581150" cy="647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111" name="Object 11"/>
          <p:cNvGraphicFramePr>
            <a:graphicFrameLocks noChangeAspect="1"/>
          </p:cNvGraphicFramePr>
          <p:nvPr/>
        </p:nvGraphicFramePr>
        <p:xfrm>
          <a:off x="4721225" y="4702175"/>
          <a:ext cx="3352800" cy="66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705" name="数式" r:id="rId11" imgW="2235200" imgH="444500" progId="Equation.3">
                  <p:embed/>
                </p:oleObj>
              </mc:Choice>
              <mc:Fallback>
                <p:oleObj name="数式" r:id="rId11" imgW="2235200" imgH="4445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21225" y="4702175"/>
                        <a:ext cx="3352800" cy="666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7112" name="テキスト ボックス 7"/>
          <p:cNvSpPr txBox="1">
            <a:spLocks noChangeArrowheads="1"/>
          </p:cNvSpPr>
          <p:nvPr/>
        </p:nvSpPr>
        <p:spPr bwMode="auto">
          <a:xfrm>
            <a:off x="250825" y="1052513"/>
            <a:ext cx="1774825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ja-JP" altLang="en-US" sz="1600"/>
              <a:t>エネルギー最小化</a:t>
            </a:r>
          </a:p>
        </p:txBody>
      </p:sp>
      <p:sp>
        <p:nvSpPr>
          <p:cNvPr id="47113" name="テキスト ボックス 8"/>
          <p:cNvSpPr txBox="1">
            <a:spLocks noChangeArrowheads="1"/>
          </p:cNvSpPr>
          <p:nvPr/>
        </p:nvSpPr>
        <p:spPr bwMode="auto">
          <a:xfrm>
            <a:off x="2227263" y="1492250"/>
            <a:ext cx="9556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altLang="ja-JP" sz="1400"/>
              <a:t>constraint</a:t>
            </a:r>
            <a:endParaRPr lang="ja-JP" altLang="en-US" sz="1400"/>
          </a:p>
        </p:txBody>
      </p:sp>
      <p:sp>
        <p:nvSpPr>
          <p:cNvPr id="10" name="大かっこ 9"/>
          <p:cNvSpPr/>
          <p:nvPr/>
        </p:nvSpPr>
        <p:spPr>
          <a:xfrm>
            <a:off x="2136775" y="1554163"/>
            <a:ext cx="2338388" cy="687387"/>
          </a:xfrm>
          <a:prstGeom prst="bracketPair">
            <a:avLst>
              <a:gd name="adj" fmla="val 21429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ja-JP" altLang="en-US"/>
          </a:p>
        </p:txBody>
      </p:sp>
      <p:sp>
        <p:nvSpPr>
          <p:cNvPr id="12" name="右矢印 11"/>
          <p:cNvSpPr/>
          <p:nvPr/>
        </p:nvSpPr>
        <p:spPr>
          <a:xfrm>
            <a:off x="5329238" y="1792288"/>
            <a:ext cx="500062" cy="327025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ja-JP" altLang="en-US"/>
          </a:p>
        </p:txBody>
      </p:sp>
      <p:sp>
        <p:nvSpPr>
          <p:cNvPr id="47116" name="テキスト ボックス 12"/>
          <p:cNvSpPr txBox="1">
            <a:spLocks noChangeArrowheads="1"/>
          </p:cNvSpPr>
          <p:nvPr/>
        </p:nvSpPr>
        <p:spPr bwMode="auto">
          <a:xfrm>
            <a:off x="6030913" y="1792288"/>
            <a:ext cx="285115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ja-JP" altLang="en-US" sz="1600"/>
              <a:t>系の最安定状態（基底状態）</a:t>
            </a:r>
          </a:p>
        </p:txBody>
      </p:sp>
      <p:sp>
        <p:nvSpPr>
          <p:cNvPr id="47117" name="テキスト ボックス 13"/>
          <p:cNvSpPr txBox="1">
            <a:spLocks noChangeArrowheads="1"/>
          </p:cNvSpPr>
          <p:nvPr/>
        </p:nvSpPr>
        <p:spPr bwMode="auto">
          <a:xfrm>
            <a:off x="342900" y="2906713"/>
            <a:ext cx="3051175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ja-JP" altLang="en-US" sz="1600"/>
              <a:t>変分方程式：</a:t>
            </a:r>
            <a:r>
              <a:rPr lang="en-US" altLang="ja-JP" sz="1600">
                <a:solidFill>
                  <a:srgbClr val="0000FF"/>
                </a:solidFill>
              </a:rPr>
              <a:t>Kohn-Sham</a:t>
            </a:r>
            <a:r>
              <a:rPr lang="ja-JP" altLang="en-US" sz="1600">
                <a:solidFill>
                  <a:srgbClr val="0000FF"/>
                </a:solidFill>
              </a:rPr>
              <a:t>方程式</a:t>
            </a:r>
          </a:p>
        </p:txBody>
      </p:sp>
      <p:cxnSp>
        <p:nvCxnSpPr>
          <p:cNvPr id="16" name="直線矢印コネクタ 15"/>
          <p:cNvCxnSpPr/>
          <p:nvPr/>
        </p:nvCxnSpPr>
        <p:spPr>
          <a:xfrm flipH="1">
            <a:off x="2405063" y="4086225"/>
            <a:ext cx="520700" cy="6350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直線矢印コネクタ 17"/>
          <p:cNvCxnSpPr/>
          <p:nvPr/>
        </p:nvCxnSpPr>
        <p:spPr>
          <a:xfrm>
            <a:off x="3182938" y="5053013"/>
            <a:ext cx="1397000" cy="793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直線矢印コネクタ 19"/>
          <p:cNvCxnSpPr/>
          <p:nvPr/>
        </p:nvCxnSpPr>
        <p:spPr>
          <a:xfrm flipH="1" flipV="1">
            <a:off x="4260850" y="4019550"/>
            <a:ext cx="592138" cy="7016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121" name="テキスト ボックス 20"/>
          <p:cNvSpPr txBox="1">
            <a:spLocks noChangeArrowheads="1"/>
          </p:cNvSpPr>
          <p:nvPr/>
        </p:nvSpPr>
        <p:spPr bwMode="auto">
          <a:xfrm>
            <a:off x="533400" y="4906963"/>
            <a:ext cx="90328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ja-JP" altLang="en-US" sz="1400">
                <a:solidFill>
                  <a:srgbClr val="0000FF"/>
                </a:solidFill>
              </a:rPr>
              <a:t>電子密度</a:t>
            </a:r>
          </a:p>
        </p:txBody>
      </p:sp>
      <p:sp>
        <p:nvSpPr>
          <p:cNvPr id="47122" name="テキスト ボックス 21"/>
          <p:cNvSpPr txBox="1">
            <a:spLocks noChangeArrowheads="1"/>
          </p:cNvSpPr>
          <p:nvPr/>
        </p:nvSpPr>
        <p:spPr bwMode="auto">
          <a:xfrm>
            <a:off x="7337425" y="4545013"/>
            <a:ext cx="126206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ja-JP" altLang="en-US" sz="1400">
                <a:solidFill>
                  <a:srgbClr val="0000FF"/>
                </a:solidFill>
              </a:rPr>
              <a:t>ポテンシャル</a:t>
            </a:r>
          </a:p>
        </p:txBody>
      </p:sp>
      <p:sp>
        <p:nvSpPr>
          <p:cNvPr id="23" name="Text Box 19"/>
          <p:cNvSpPr txBox="1">
            <a:spLocks noChangeArrowheads="1"/>
          </p:cNvSpPr>
          <p:nvPr/>
        </p:nvSpPr>
        <p:spPr bwMode="auto">
          <a:xfrm>
            <a:off x="3529013" y="2922588"/>
            <a:ext cx="3808412" cy="276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ja-JP" sz="1200" dirty="0">
                <a:solidFill>
                  <a:schemeClr val="accent4"/>
                </a:solidFill>
                <a:cs typeface="+mn-cs"/>
              </a:rPr>
              <a:t>W. Kohn and L. J. Sham, Phys. Rev. 140 (1965) A1133.</a:t>
            </a:r>
          </a:p>
        </p:txBody>
      </p:sp>
      <p:sp>
        <p:nvSpPr>
          <p:cNvPr id="15" name="円/楕円 14"/>
          <p:cNvSpPr/>
          <p:nvPr/>
        </p:nvSpPr>
        <p:spPr>
          <a:xfrm>
            <a:off x="6692900" y="4545013"/>
            <a:ext cx="644525" cy="10287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ja-JP" altLang="en-US"/>
          </a:p>
        </p:txBody>
      </p:sp>
      <p:sp>
        <p:nvSpPr>
          <p:cNvPr id="24" name="Rectangle 4"/>
          <p:cNvSpPr txBox="1">
            <a:spLocks noChangeArrowheads="1"/>
          </p:cNvSpPr>
          <p:nvPr/>
        </p:nvSpPr>
        <p:spPr bwMode="auto">
          <a:xfrm>
            <a:off x="971550" y="5651500"/>
            <a:ext cx="7645400" cy="109061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lvl="1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ja-JP" altLang="en-US" sz="1600"/>
              <a:t>汎関数最小化 </a:t>
            </a:r>
            <a:r>
              <a:rPr lang="en-US" altLang="ja-JP" sz="1600"/>
              <a:t>⇔ Kohn-Sham</a:t>
            </a:r>
            <a:r>
              <a:rPr lang="ja-JP" altLang="en-US" sz="1600"/>
              <a:t>方程式を解く</a:t>
            </a:r>
            <a:r>
              <a:rPr lang="en-US" altLang="ja-JP" sz="1600"/>
              <a:t> </a:t>
            </a:r>
            <a:r>
              <a:rPr lang="ja-JP" altLang="en-US" sz="1600"/>
              <a:t>（等価）</a:t>
            </a:r>
            <a:endParaRPr lang="en-US" altLang="ja-JP" sz="1600"/>
          </a:p>
          <a:p>
            <a:pPr lvl="1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ja-JP" altLang="en-US" sz="1600"/>
              <a:t>固有値の小さい方から</a:t>
            </a:r>
            <a:r>
              <a:rPr lang="en-US" altLang="ja-JP" sz="1600"/>
              <a:t> N </a:t>
            </a:r>
            <a:r>
              <a:rPr lang="ja-JP" altLang="en-US" sz="1600"/>
              <a:t>個の固有対を求める</a:t>
            </a:r>
            <a:endParaRPr lang="en-US" altLang="ja-JP" sz="1600"/>
          </a:p>
          <a:p>
            <a:pPr lvl="1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ja-JP" altLang="en-US" sz="1600"/>
              <a:t>非線形固有値問題（行列が固有ベクトルに依存） </a:t>
            </a:r>
            <a:endParaRPr lang="en-US" altLang="ja-JP" sz="1600"/>
          </a:p>
          <a:p>
            <a:pPr lvl="1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altLang="ja-JP" sz="1600"/>
              <a:t>3N</a:t>
            </a:r>
            <a:r>
              <a:rPr lang="ja-JP" altLang="en-US" sz="1600"/>
              <a:t>次元の問題</a:t>
            </a:r>
            <a:r>
              <a:rPr lang="en-US" altLang="ja-JP" sz="1600"/>
              <a:t>(Schrödinger)</a:t>
            </a:r>
            <a:r>
              <a:rPr lang="ja-JP" altLang="en-US" sz="1600"/>
              <a:t>　</a:t>
            </a:r>
            <a:r>
              <a:rPr lang="en-US" altLang="ja-JP" sz="1600"/>
              <a:t>→</a:t>
            </a:r>
            <a:r>
              <a:rPr lang="ja-JP" altLang="en-US" sz="1600"/>
              <a:t>　</a:t>
            </a:r>
            <a:r>
              <a:rPr lang="en-US" altLang="ja-JP" sz="1600"/>
              <a:t>3</a:t>
            </a:r>
            <a:r>
              <a:rPr lang="ja-JP" altLang="en-US" sz="1600"/>
              <a:t>次元の問題</a:t>
            </a:r>
            <a:r>
              <a:rPr lang="en-US" altLang="ja-JP" sz="1600"/>
              <a:t>×N</a:t>
            </a:r>
            <a:r>
              <a:rPr lang="ja-JP" altLang="en-US" sz="1600"/>
              <a:t>個</a:t>
            </a:r>
            <a:r>
              <a:rPr lang="en-US" altLang="ja-JP" sz="1600"/>
              <a:t>(DFT)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2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" dur="500"/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4" dur="500"/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4" grpId="0" build="p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514" name="Rectangle 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ja-JP" altLang="en-US" sz="3600" dirty="0" smtClean="0"/>
              <a:t>密度汎関数法における近似の精度</a:t>
            </a:r>
          </a:p>
        </p:txBody>
      </p:sp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44675"/>
            <a:ext cx="3792538" cy="4418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131" name="Text Box 10"/>
          <p:cNvSpPr txBox="1">
            <a:spLocks noChangeArrowheads="1"/>
          </p:cNvSpPr>
          <p:nvPr/>
        </p:nvSpPr>
        <p:spPr bwMode="auto">
          <a:xfrm>
            <a:off x="984250" y="6284913"/>
            <a:ext cx="2292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altLang="ja-JP" sz="1200">
                <a:solidFill>
                  <a:srgbClr val="000000"/>
                </a:solidFill>
                <a:latin typeface="HGS創英角ﾎﾟｯﾌﾟ体" charset="0"/>
                <a:ea typeface="HGS創英角ﾎﾟｯﾌﾟ体" charset="0"/>
                <a:cs typeface="HGS創英角ﾎﾟｯﾌﾟ体" charset="0"/>
              </a:rPr>
              <a:t>M. T. Yin and M. L. Cohen</a:t>
            </a:r>
          </a:p>
          <a:p>
            <a:r>
              <a:rPr lang="en-US" altLang="ja-JP" sz="1200">
                <a:solidFill>
                  <a:srgbClr val="000000"/>
                </a:solidFill>
                <a:latin typeface="HGS創英角ﾎﾟｯﾌﾟ体" charset="0"/>
                <a:ea typeface="HGS創英角ﾎﾟｯﾌﾟ体" charset="0"/>
                <a:cs typeface="HGS創英角ﾎﾟｯﾌﾟ体" charset="0"/>
              </a:rPr>
              <a:t>Phys. Rev. B26, 5668 (1982).</a:t>
            </a:r>
          </a:p>
        </p:txBody>
      </p:sp>
      <p:sp>
        <p:nvSpPr>
          <p:cNvPr id="48132" name="Text Box 33"/>
          <p:cNvSpPr txBox="1">
            <a:spLocks noChangeArrowheads="1"/>
          </p:cNvSpPr>
          <p:nvPr/>
        </p:nvSpPr>
        <p:spPr bwMode="auto">
          <a:xfrm>
            <a:off x="179388" y="1196975"/>
            <a:ext cx="3517900" cy="952500"/>
          </a:xfrm>
          <a:prstGeom prst="rect">
            <a:avLst/>
          </a:prstGeom>
          <a:solidFill>
            <a:schemeClr val="bg1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altLang="ja-JP" sz="1400">
                <a:solidFill>
                  <a:srgbClr val="000000"/>
                </a:solidFill>
                <a:latin typeface="HGS創英角ﾎﾟｯﾌﾟ体" charset="0"/>
                <a:ea typeface="HGS創英角ﾎﾟｯﾌﾟ体" charset="0"/>
                <a:cs typeface="HGS創英角ﾎﾟｯﾌﾟ体" charset="0"/>
              </a:rPr>
              <a:t>Si</a:t>
            </a:r>
            <a:r>
              <a:rPr lang="ja-JP" altLang="en-US" sz="1400">
                <a:solidFill>
                  <a:srgbClr val="000000"/>
                </a:solidFill>
                <a:latin typeface="HGS創英角ﾎﾟｯﾌﾟ体" charset="0"/>
                <a:ea typeface="HGS創英角ﾎﾟｯﾌﾟ体" charset="0"/>
                <a:cs typeface="HGS創英角ﾎﾟｯﾌﾟ体" charset="0"/>
              </a:rPr>
              <a:t>結晶</a:t>
            </a:r>
            <a:endParaRPr lang="en-US" altLang="ja-JP" sz="1400">
              <a:solidFill>
                <a:srgbClr val="000000"/>
              </a:solidFill>
              <a:latin typeface="HGS創英角ﾎﾟｯﾌﾟ体" charset="0"/>
              <a:ea typeface="HGS創英角ﾎﾟｯﾌﾟ体" charset="0"/>
              <a:cs typeface="HGS創英角ﾎﾟｯﾌﾟ体" charset="0"/>
            </a:endParaRPr>
          </a:p>
          <a:p>
            <a:pPr>
              <a:buFontTx/>
              <a:buChar char="•"/>
            </a:pPr>
            <a:r>
              <a:rPr lang="ja-JP" altLang="en-US" sz="1400">
                <a:solidFill>
                  <a:srgbClr val="000000"/>
                </a:solidFill>
                <a:latin typeface="HGS創英角ﾎﾟｯﾌﾟ体" charset="0"/>
                <a:ea typeface="HGS創英角ﾎﾟｯﾌﾟ体" charset="0"/>
                <a:cs typeface="HGS創英角ﾎﾟｯﾌﾟ体" charset="0"/>
              </a:rPr>
              <a:t>ダイヤモンド構造が最安定</a:t>
            </a:r>
            <a:endParaRPr lang="en-US" altLang="ja-JP" sz="1400">
              <a:solidFill>
                <a:srgbClr val="000000"/>
              </a:solidFill>
              <a:latin typeface="HGS創英角ﾎﾟｯﾌﾟ体" charset="0"/>
              <a:ea typeface="HGS創英角ﾎﾟｯﾌﾟ体" charset="0"/>
              <a:cs typeface="HGS創英角ﾎﾟｯﾌﾟ体" charset="0"/>
            </a:endParaRPr>
          </a:p>
          <a:p>
            <a:pPr>
              <a:buFontTx/>
              <a:buChar char="•"/>
            </a:pPr>
            <a:r>
              <a:rPr lang="ja-JP" altLang="en-US" sz="1400">
                <a:solidFill>
                  <a:srgbClr val="000000"/>
                </a:solidFill>
                <a:latin typeface="HGS創英角ﾎﾟｯﾌﾟ体" charset="0"/>
                <a:ea typeface="HGS創英角ﾎﾟｯﾌﾟ体" charset="0"/>
                <a:cs typeface="HGS創英角ﾎﾟｯﾌﾟ体" charset="0"/>
              </a:rPr>
              <a:t>体積を小さくする</a:t>
            </a:r>
            <a:r>
              <a:rPr lang="en-US" altLang="ja-JP" sz="1400">
                <a:solidFill>
                  <a:srgbClr val="000000"/>
                </a:solidFill>
                <a:latin typeface="HGS創英角ﾎﾟｯﾌﾟ体" charset="0"/>
                <a:ea typeface="HGS創英角ﾎﾟｯﾌﾟ体" charset="0"/>
                <a:cs typeface="HGS創英角ﾎﾟｯﾌﾟ体" charset="0"/>
              </a:rPr>
              <a:t>(</a:t>
            </a:r>
            <a:r>
              <a:rPr lang="ja-JP" altLang="en-US" sz="1400">
                <a:solidFill>
                  <a:srgbClr val="000000"/>
                </a:solidFill>
                <a:latin typeface="HGS創英角ﾎﾟｯﾌﾟ体" charset="0"/>
                <a:ea typeface="HGS創英角ﾎﾟｯﾌﾟ体" charset="0"/>
                <a:cs typeface="HGS創英角ﾎﾟｯﾌﾟ体" charset="0"/>
              </a:rPr>
              <a:t>圧縮する</a:t>
            </a:r>
            <a:r>
              <a:rPr lang="en-US" altLang="ja-JP" sz="1400">
                <a:solidFill>
                  <a:srgbClr val="000000"/>
                </a:solidFill>
                <a:latin typeface="HGS創英角ﾎﾟｯﾌﾟ体" charset="0"/>
                <a:ea typeface="HGS創英角ﾎﾟｯﾌﾟ体" charset="0"/>
                <a:cs typeface="HGS創英角ﾎﾟｯﾌﾟ体" charset="0"/>
              </a:rPr>
              <a:t>)</a:t>
            </a:r>
            <a:r>
              <a:rPr lang="ja-JP" altLang="en-US" sz="1400">
                <a:solidFill>
                  <a:srgbClr val="000000"/>
                </a:solidFill>
                <a:latin typeface="HGS創英角ﾎﾟｯﾌﾟ体" charset="0"/>
                <a:ea typeface="HGS創英角ﾎﾟｯﾌﾟ体" charset="0"/>
                <a:cs typeface="HGS創英角ﾎﾟｯﾌﾟ体" charset="0"/>
              </a:rPr>
              <a:t>と</a:t>
            </a:r>
            <a:endParaRPr lang="en-US" altLang="ja-JP" sz="1400">
              <a:solidFill>
                <a:srgbClr val="000000"/>
              </a:solidFill>
              <a:latin typeface="HGS創英角ﾎﾟｯﾌﾟ体" charset="0"/>
              <a:ea typeface="HGS創英角ﾎﾟｯﾌﾟ体" charset="0"/>
              <a:cs typeface="HGS創英角ﾎﾟｯﾌﾟ体" charset="0"/>
            </a:endParaRPr>
          </a:p>
          <a:p>
            <a:r>
              <a:rPr lang="en-US" altLang="ja-JP" sz="1400">
                <a:solidFill>
                  <a:srgbClr val="000000"/>
                </a:solidFill>
                <a:latin typeface="HGS創英角ﾎﾟｯﾌﾟ体" charset="0"/>
                <a:ea typeface="HGS創英角ﾎﾟｯﾌﾟ体" charset="0"/>
                <a:cs typeface="HGS創英角ﾎﾟｯﾌﾟ体" charset="0"/>
              </a:rPr>
              <a:t> </a:t>
            </a:r>
            <a:r>
              <a:rPr lang="ja-JP" altLang="en-US" sz="1400">
                <a:solidFill>
                  <a:srgbClr val="000000"/>
                </a:solidFill>
                <a:latin typeface="HGS創英角ﾎﾟｯﾌﾟ体" charset="0"/>
                <a:ea typeface="HGS創英角ﾎﾟｯﾌﾟ体" charset="0"/>
                <a:cs typeface="HGS創英角ﾎﾟｯﾌﾟ体" charset="0"/>
              </a:rPr>
              <a:t>別の構造</a:t>
            </a:r>
            <a:r>
              <a:rPr lang="en-US" altLang="ja-JP" sz="1400">
                <a:solidFill>
                  <a:srgbClr val="000000"/>
                </a:solidFill>
                <a:latin typeface="HGS創英角ﾎﾟｯﾌﾟ体" charset="0"/>
                <a:ea typeface="HGS創英角ﾎﾟｯﾌﾟ体" charset="0"/>
                <a:cs typeface="HGS創英角ﾎﾟｯﾌﾟ体" charset="0"/>
              </a:rPr>
              <a:t>(β-</a:t>
            </a:r>
            <a:r>
              <a:rPr lang="ja-JP" altLang="en-US" sz="1400">
                <a:solidFill>
                  <a:srgbClr val="000000"/>
                </a:solidFill>
                <a:latin typeface="HGS創英角ﾎﾟｯﾌﾟ体" charset="0"/>
                <a:ea typeface="HGS創英角ﾎﾟｯﾌﾟ体" charset="0"/>
                <a:cs typeface="HGS創英角ﾎﾟｯﾌﾟ体" charset="0"/>
              </a:rPr>
              <a:t>スズ構造</a:t>
            </a:r>
            <a:r>
              <a:rPr lang="en-US" altLang="ja-JP" sz="1400">
                <a:solidFill>
                  <a:srgbClr val="000000"/>
                </a:solidFill>
                <a:latin typeface="HGS創英角ﾎﾟｯﾌﾟ体" charset="0"/>
                <a:ea typeface="HGS創英角ﾎﾟｯﾌﾟ体" charset="0"/>
                <a:cs typeface="HGS創英角ﾎﾟｯﾌﾟ体" charset="0"/>
              </a:rPr>
              <a:t>)</a:t>
            </a:r>
            <a:r>
              <a:rPr lang="ja-JP" altLang="en-US" sz="1400">
                <a:solidFill>
                  <a:srgbClr val="000000"/>
                </a:solidFill>
                <a:latin typeface="HGS創英角ﾎﾟｯﾌﾟ体" charset="0"/>
                <a:ea typeface="HGS創英角ﾎﾟｯﾌﾟ体" charset="0"/>
                <a:cs typeface="HGS創英角ﾎﾟｯﾌﾟ体" charset="0"/>
              </a:rPr>
              <a:t>の方が安定になる</a:t>
            </a:r>
          </a:p>
        </p:txBody>
      </p:sp>
      <p:graphicFrame>
        <p:nvGraphicFramePr>
          <p:cNvPr id="48133" name="Object 34"/>
          <p:cNvGraphicFramePr>
            <a:graphicFrameLocks noChangeAspect="1"/>
          </p:cNvGraphicFramePr>
          <p:nvPr/>
        </p:nvGraphicFramePr>
        <p:xfrm>
          <a:off x="4860925" y="2655888"/>
          <a:ext cx="3252788" cy="628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636" name="数式" r:id="rId4" imgW="2171700" imgH="419100" progId="Equation.3">
                  <p:embed/>
                </p:oleObj>
              </mc:Choice>
              <mc:Fallback>
                <p:oleObj name="数式" r:id="rId4" imgW="2171700" imgH="419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60925" y="2655888"/>
                        <a:ext cx="3252788" cy="628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134" name="Text Box 37"/>
          <p:cNvSpPr txBox="1">
            <a:spLocks noChangeArrowheads="1"/>
          </p:cNvSpPr>
          <p:nvPr/>
        </p:nvSpPr>
        <p:spPr bwMode="auto">
          <a:xfrm>
            <a:off x="4500563" y="1844675"/>
            <a:ext cx="3125787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ja-JP" altLang="en-US" sz="1400">
                <a:latin typeface="HGS創英角ﾎﾟｯﾌﾟ体" charset="0"/>
                <a:ea typeface="HGS創英角ﾎﾟｯﾌﾟ体" charset="0"/>
                <a:cs typeface="HGS創英角ﾎﾟｯﾌﾟ体" charset="0"/>
              </a:rPr>
              <a:t>局所密度近似</a:t>
            </a:r>
            <a:r>
              <a:rPr lang="en-US" altLang="ja-JP" sz="1400">
                <a:latin typeface="HGS創英角ﾎﾟｯﾌﾟ体" charset="0"/>
                <a:ea typeface="HGS創英角ﾎﾟｯﾌﾟ体" charset="0"/>
                <a:cs typeface="HGS創英角ﾎﾟｯﾌﾟ体" charset="0"/>
              </a:rPr>
              <a:t>(LDA)</a:t>
            </a:r>
            <a:r>
              <a:rPr lang="ja-JP" altLang="en-US" sz="1400">
                <a:latin typeface="HGS創英角ﾎﾟｯﾌﾟ体" charset="0"/>
                <a:ea typeface="HGS創英角ﾎﾟｯﾌﾟ体" charset="0"/>
                <a:cs typeface="HGS創英角ﾎﾟｯﾌﾟ体" charset="0"/>
              </a:rPr>
              <a:t>による交換汎関数</a:t>
            </a:r>
          </a:p>
        </p:txBody>
      </p:sp>
      <p:graphicFrame>
        <p:nvGraphicFramePr>
          <p:cNvPr id="191495" name="Group 7"/>
          <p:cNvGraphicFramePr>
            <a:graphicFrameLocks noGrp="1"/>
          </p:cNvGraphicFramePr>
          <p:nvPr/>
        </p:nvGraphicFramePr>
        <p:xfrm>
          <a:off x="4283075" y="4679950"/>
          <a:ext cx="4464050" cy="914400"/>
        </p:xfrm>
        <a:graphic>
          <a:graphicData uri="http://schemas.openxmlformats.org/drawingml/2006/table">
            <a:tbl>
              <a:tblPr/>
              <a:tblGrid>
                <a:gridCol w="1487488"/>
                <a:gridCol w="1489075"/>
                <a:gridCol w="1487487"/>
              </a:tblGrid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ja-JP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DDDDDD"/>
                          </a:outerShdw>
                        </a:effectLst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DDDDDD"/>
                            </a:outerShdw>
                          </a:effectLst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DFT</a:t>
                      </a:r>
                      <a:r>
                        <a:rPr kumimoji="1" lang="ja-JP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DDDDDD"/>
                            </a:outerShdw>
                          </a:effectLst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計算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ja-JP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DDDDDD"/>
                            </a:outerShdw>
                          </a:effectLst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実験値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ja-JP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DDDDDD"/>
                            </a:outerShdw>
                          </a:effectLst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格子定数</a:t>
                      </a:r>
                      <a:r>
                        <a:rPr kumimoji="1" lang="en-US" altLang="ja-JP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DDDDDD"/>
                            </a:outerShdw>
                          </a:effectLst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(Å)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DDDDDD"/>
                            </a:outerShdw>
                          </a:effectLst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5.37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DDDDDD"/>
                            </a:outerShdw>
                          </a:effectLst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5.41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ja-JP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DDDDDD"/>
                            </a:outerShdw>
                          </a:effectLst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体積弾性率</a:t>
                      </a:r>
                      <a:r>
                        <a:rPr kumimoji="1" lang="en-US" altLang="ja-JP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DDDDDD"/>
                            </a:outerShdw>
                          </a:effectLst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(Mb)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DDDDDD"/>
                            </a:outerShdw>
                          </a:effectLst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0.977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DDDDDD"/>
                            </a:outerShdw>
                          </a:effectLst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0.988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48153" name="Text Box 29"/>
          <p:cNvSpPr txBox="1">
            <a:spLocks noChangeArrowheads="1"/>
          </p:cNvSpPr>
          <p:nvPr/>
        </p:nvSpPr>
        <p:spPr bwMode="auto">
          <a:xfrm>
            <a:off x="6372225" y="4292600"/>
            <a:ext cx="238601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altLang="ja-JP" sz="1600">
                <a:latin typeface="HGS創英角ﾎﾟｯﾌﾟ体" charset="0"/>
                <a:ea typeface="HGS創英角ﾎﾟｯﾌﾟ体" charset="0"/>
                <a:cs typeface="HGS創英角ﾎﾟｯﾌﾟ体" charset="0"/>
              </a:rPr>
              <a:t>Si</a:t>
            </a:r>
            <a:r>
              <a:rPr lang="ja-JP" altLang="en-US" sz="1600">
                <a:latin typeface="HGS創英角ﾎﾟｯﾌﾟ体" charset="0"/>
                <a:ea typeface="HGS創英角ﾎﾟｯﾌﾟ体" charset="0"/>
                <a:cs typeface="HGS創英角ﾎﾟｯﾌﾟ体" charset="0"/>
              </a:rPr>
              <a:t>（ダイヤモンド構造）</a:t>
            </a:r>
          </a:p>
        </p:txBody>
      </p:sp>
      <p:graphicFrame>
        <p:nvGraphicFramePr>
          <p:cNvPr id="48154" name="Object 34"/>
          <p:cNvGraphicFramePr>
            <a:graphicFrameLocks noChangeAspect="1"/>
          </p:cNvGraphicFramePr>
          <p:nvPr/>
        </p:nvGraphicFramePr>
        <p:xfrm>
          <a:off x="6097588" y="1412875"/>
          <a:ext cx="2292350" cy="341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637" name="数式" r:id="rId6" imgW="1536700" imgH="228600" progId="Equation.3">
                  <p:embed/>
                </p:oleObj>
              </mc:Choice>
              <mc:Fallback>
                <p:oleObj name="数式" r:id="rId6" imgW="15367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7588" y="1412875"/>
                        <a:ext cx="2292350" cy="341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155" name="Object 34"/>
          <p:cNvGraphicFramePr>
            <a:graphicFrameLocks noChangeAspect="1"/>
          </p:cNvGraphicFramePr>
          <p:nvPr/>
        </p:nvGraphicFramePr>
        <p:xfrm>
          <a:off x="4860925" y="2205038"/>
          <a:ext cx="2281238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638" name="数式" r:id="rId8" imgW="1524000" imgH="279400" progId="Equation.3">
                  <p:embed/>
                </p:oleObj>
              </mc:Choice>
              <mc:Fallback>
                <p:oleObj name="数式" r:id="rId8" imgW="1524000" imgH="279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60925" y="2205038"/>
                        <a:ext cx="2281238" cy="419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1517" name="Rectangle 29"/>
          <p:cNvSpPr>
            <a:spLocks noChangeArrowheads="1"/>
          </p:cNvSpPr>
          <p:nvPr/>
        </p:nvSpPr>
        <p:spPr bwMode="auto">
          <a:xfrm>
            <a:off x="4429125" y="1339850"/>
            <a:ext cx="4103688" cy="20161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ja-JP" altLang="en-US">
              <a:cs typeface="+mn-cs"/>
            </a:endParaRPr>
          </a:p>
        </p:txBody>
      </p:sp>
      <p:sp>
        <p:nvSpPr>
          <p:cNvPr id="191518" name="Text Box 31"/>
          <p:cNvSpPr txBox="1">
            <a:spLocks noChangeArrowheads="1"/>
          </p:cNvSpPr>
          <p:nvPr/>
        </p:nvSpPr>
        <p:spPr bwMode="auto">
          <a:xfrm>
            <a:off x="4303713" y="1196975"/>
            <a:ext cx="1565275" cy="376238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63500" dist="38099" dir="2700000" algn="ctr" rotWithShape="0">
              <a:srgbClr val="000000">
                <a:alpha val="74997"/>
              </a:srgbClr>
            </a:outerShdw>
          </a:effec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ja-JP" altLang="en-US" smtClean="0">
                <a:latin typeface="HGS創英角ﾎﾟｯﾌﾟ体" charset="0"/>
                <a:ea typeface="HGS創英角ﾎﾟｯﾌﾟ体" charset="0"/>
                <a:cs typeface="HGS創英角ﾎﾟｯﾌﾟ体" charset="0"/>
              </a:rPr>
              <a:t>単純な近似で</a:t>
            </a:r>
          </a:p>
        </p:txBody>
      </p:sp>
      <p:sp>
        <p:nvSpPr>
          <p:cNvPr id="191519" name="Rectangle 31"/>
          <p:cNvSpPr>
            <a:spLocks noChangeArrowheads="1"/>
          </p:cNvSpPr>
          <p:nvPr/>
        </p:nvSpPr>
        <p:spPr bwMode="auto">
          <a:xfrm>
            <a:off x="4211638" y="4005263"/>
            <a:ext cx="4608512" cy="18002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ja-JP" altLang="en-US">
              <a:cs typeface="+mn-cs"/>
            </a:endParaRPr>
          </a:p>
        </p:txBody>
      </p:sp>
      <p:sp>
        <p:nvSpPr>
          <p:cNvPr id="191520" name="Text Box 39"/>
          <p:cNvSpPr txBox="1">
            <a:spLocks noChangeArrowheads="1"/>
          </p:cNvSpPr>
          <p:nvPr/>
        </p:nvSpPr>
        <p:spPr bwMode="auto">
          <a:xfrm>
            <a:off x="4140200" y="3789363"/>
            <a:ext cx="1336675" cy="376237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63500" dist="38099" dir="2700000" algn="ctr" rotWithShape="0">
              <a:srgbClr val="000000">
                <a:alpha val="74997"/>
              </a:srgbClr>
            </a:outerShdw>
          </a:effec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ja-JP" altLang="en-US" smtClean="0">
                <a:latin typeface="HGS創英角ﾎﾟｯﾌﾟ体" charset="0"/>
                <a:ea typeface="HGS創英角ﾎﾟｯﾌﾟ体" charset="0"/>
                <a:cs typeface="HGS創英角ﾎﾟｯﾌﾟ体" charset="0"/>
              </a:rPr>
              <a:t>高い定量性</a:t>
            </a:r>
          </a:p>
        </p:txBody>
      </p:sp>
      <p:sp>
        <p:nvSpPr>
          <p:cNvPr id="191521" name="Oval 33"/>
          <p:cNvSpPr>
            <a:spLocks noChangeArrowheads="1"/>
          </p:cNvSpPr>
          <p:nvPr/>
        </p:nvSpPr>
        <p:spPr bwMode="auto">
          <a:xfrm>
            <a:off x="1474788" y="4149725"/>
            <a:ext cx="360362" cy="338138"/>
          </a:xfrm>
          <a:prstGeom prst="ellips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ja-JP" altLang="en-US">
              <a:cs typeface="+mn-cs"/>
            </a:endParaRPr>
          </a:p>
        </p:txBody>
      </p:sp>
      <p:sp>
        <p:nvSpPr>
          <p:cNvPr id="191522" name="Oval 34"/>
          <p:cNvSpPr>
            <a:spLocks noChangeArrowheads="1"/>
          </p:cNvSpPr>
          <p:nvPr/>
        </p:nvSpPr>
        <p:spPr bwMode="auto">
          <a:xfrm>
            <a:off x="2700338" y="5157788"/>
            <a:ext cx="360362" cy="338137"/>
          </a:xfrm>
          <a:prstGeom prst="ellips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ja-JP" altLang="en-US">
              <a:cs typeface="+mn-cs"/>
            </a:endParaRPr>
          </a:p>
        </p:txBody>
      </p:sp>
      <p:sp>
        <p:nvSpPr>
          <p:cNvPr id="191523" name="Line 35"/>
          <p:cNvSpPr>
            <a:spLocks noChangeShapeType="1"/>
          </p:cNvSpPr>
          <p:nvPr/>
        </p:nvSpPr>
        <p:spPr bwMode="auto">
          <a:xfrm>
            <a:off x="1547813" y="3500438"/>
            <a:ext cx="71437" cy="6492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ja-JP" altLang="en-US"/>
          </a:p>
        </p:txBody>
      </p:sp>
      <p:sp>
        <p:nvSpPr>
          <p:cNvPr id="191524" name="Line 36"/>
          <p:cNvSpPr>
            <a:spLocks noChangeShapeType="1"/>
          </p:cNvSpPr>
          <p:nvPr/>
        </p:nvSpPr>
        <p:spPr bwMode="auto">
          <a:xfrm flipH="1">
            <a:off x="2916238" y="3500438"/>
            <a:ext cx="287337" cy="16573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ja-JP" altLang="en-US"/>
          </a:p>
        </p:txBody>
      </p:sp>
      <p:sp>
        <p:nvSpPr>
          <p:cNvPr id="48164" name="テキスト ボックス 1"/>
          <p:cNvSpPr txBox="1">
            <a:spLocks noChangeArrowheads="1"/>
          </p:cNvSpPr>
          <p:nvPr/>
        </p:nvSpPr>
        <p:spPr bwMode="auto">
          <a:xfrm>
            <a:off x="4313238" y="5889625"/>
            <a:ext cx="4722812" cy="923925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altLang="ja-JP" sz="1800" dirty="0">
                <a:solidFill>
                  <a:srgbClr val="3366FF"/>
                </a:solidFill>
              </a:rPr>
              <a:t>LDA</a:t>
            </a:r>
            <a:r>
              <a:rPr lang="ja-JP" altLang="en-US" sz="1800" dirty="0">
                <a:solidFill>
                  <a:srgbClr val="3366FF"/>
                </a:solidFill>
              </a:rPr>
              <a:t>で良く記述できない物性も多々ある</a:t>
            </a:r>
            <a:endParaRPr lang="en-US" altLang="ja-JP" sz="1800" dirty="0">
              <a:solidFill>
                <a:srgbClr val="3366FF"/>
              </a:solidFill>
            </a:endParaRPr>
          </a:p>
          <a:p>
            <a:r>
              <a:rPr lang="ja-JP" altLang="en-US" sz="1800" dirty="0">
                <a:solidFill>
                  <a:srgbClr val="3366FF"/>
                </a:solidFill>
              </a:rPr>
              <a:t>　</a:t>
            </a:r>
            <a:r>
              <a:rPr lang="en-US" altLang="ja-JP" sz="1800" dirty="0">
                <a:solidFill>
                  <a:srgbClr val="3366FF"/>
                </a:solidFill>
              </a:rPr>
              <a:t>→</a:t>
            </a:r>
            <a:r>
              <a:rPr lang="ja-JP" altLang="en-US" sz="1800" dirty="0">
                <a:solidFill>
                  <a:srgbClr val="3366FF"/>
                </a:solidFill>
              </a:rPr>
              <a:t>新しい汎関数</a:t>
            </a:r>
            <a:endParaRPr lang="en-US" altLang="ja-JP" sz="1800" dirty="0">
              <a:solidFill>
                <a:srgbClr val="3366FF"/>
              </a:solidFill>
            </a:endParaRPr>
          </a:p>
          <a:p>
            <a:r>
              <a:rPr lang="ja-JP" altLang="en-US" sz="1800" dirty="0">
                <a:solidFill>
                  <a:srgbClr val="0000FF"/>
                </a:solidFill>
              </a:rPr>
              <a:t>　</a:t>
            </a:r>
            <a:r>
              <a:rPr lang="en-US" altLang="ja-JP" sz="1800" dirty="0">
                <a:solidFill>
                  <a:srgbClr val="0000FF"/>
                </a:solidFill>
              </a:rPr>
              <a:t>→</a:t>
            </a:r>
            <a:r>
              <a:rPr lang="ja-JP" altLang="en-US" sz="1800" dirty="0">
                <a:solidFill>
                  <a:srgbClr val="0000FF"/>
                </a:solidFill>
              </a:rPr>
              <a:t>強相関電子系（計算物質科学の一大分野）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ja-JP" alt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GS創英角ﾎﾟｯﾌﾟ体" charset="0"/>
            <a:ea typeface="HGS創英角ﾎﾟｯﾌﾟ体" charset="0"/>
            <a:cs typeface="HGS創英角ﾎﾟｯﾌﾟ体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ja-JP" alt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GS創英角ﾎﾟｯﾌﾟ体" charset="0"/>
            <a:ea typeface="HGS創英角ﾎﾟｯﾌﾟ体" charset="0"/>
            <a:cs typeface="HGS創英角ﾎﾟｯﾌﾟ体" charset="0"/>
          </a:defRPr>
        </a:defPPr>
      </a:lstStyle>
    </a:lnDef>
  </a:objectDefaults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ホワイ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ホワイ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Edge</Template>
  <TotalTime>18232</TotalTime>
  <Words>5447</Words>
  <Application>Microsoft Macintosh PowerPoint</Application>
  <PresentationFormat>画面に合わせる (4:3)</PresentationFormat>
  <Paragraphs>959</Paragraphs>
  <Slides>66</Slides>
  <Notes>4</Notes>
  <HiddenSlides>0</HiddenSlides>
  <MMClips>1</MMClips>
  <ScaleCrop>false</ScaleCrop>
  <HeadingPairs>
    <vt:vector size="6" baseType="variant">
      <vt:variant>
        <vt:lpstr>テーマ</vt:lpstr>
      </vt:variant>
      <vt:variant>
        <vt:i4>1</vt:i4>
      </vt:variant>
      <vt:variant>
        <vt:lpstr>埋め込まれた OLE サーバー</vt:lpstr>
      </vt:variant>
      <vt:variant>
        <vt:i4>3</vt:i4>
      </vt:variant>
      <vt:variant>
        <vt:lpstr>スライド タイトル</vt:lpstr>
      </vt:variant>
      <vt:variant>
        <vt:i4>66</vt:i4>
      </vt:variant>
    </vt:vector>
  </HeadingPairs>
  <TitlesOfParts>
    <vt:vector size="70" baseType="lpstr">
      <vt:lpstr>Edge</vt:lpstr>
      <vt:lpstr>数式</vt:lpstr>
      <vt:lpstr>Equation</vt:lpstr>
      <vt:lpstr>Microsoft 数式</vt:lpstr>
      <vt:lpstr>密度汎関数法と 時間依存密度汎関数法による第一原理計算</vt:lpstr>
      <vt:lpstr>密度汎関数理論</vt:lpstr>
      <vt:lpstr>最適化問題</vt:lpstr>
      <vt:lpstr>3次元離散格子</vt:lpstr>
      <vt:lpstr>最適化問題</vt:lpstr>
      <vt:lpstr>Kohn-Sham理論</vt:lpstr>
      <vt:lpstr>エネルギー汎関数の具体形</vt:lpstr>
      <vt:lpstr>密度汎関数理論まとめ②</vt:lpstr>
      <vt:lpstr>密度汎関数法における近似の精度</vt:lpstr>
      <vt:lpstr>DFTまとめ</vt:lpstr>
      <vt:lpstr>よく出てくるキーワード</vt:lpstr>
      <vt:lpstr>DFTに基づく第一原理計算</vt:lpstr>
      <vt:lpstr>擬ポテンシャル①</vt:lpstr>
      <vt:lpstr>擬ポテンシャル②</vt:lpstr>
      <vt:lpstr>擬ポテンシャル③</vt:lpstr>
      <vt:lpstr>擬ポテンシャルの非局所演算項</vt:lpstr>
      <vt:lpstr>擬ポテンシャルを用いたDFTのエネルギー汎関数</vt:lpstr>
      <vt:lpstr>RSDFT</vt:lpstr>
      <vt:lpstr>Real-Space Method</vt:lpstr>
      <vt:lpstr>Flow chart of the self-consistent procedure</vt:lpstr>
      <vt:lpstr>Almost all O(N3) computations can be performed with Level 3 BLAS</vt:lpstr>
      <vt:lpstr>時間依存密度汎関数理論</vt:lpstr>
      <vt:lpstr>実時間TDDFT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RSDFT-TDDFT実習</vt:lpstr>
      <vt:lpstr>RSDFT実習</vt:lpstr>
      <vt:lpstr>通常のサブルーチン</vt:lpstr>
      <vt:lpstr>内部副プログラム</vt:lpstr>
      <vt:lpstr>内部副プログラム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io_tools_module.f90</vt:lpstr>
      <vt:lpstr>練習</vt:lpstr>
      <vt:lpstr>入力ファイル（原子座標）</vt:lpstr>
      <vt:lpstr>入力ファイル（各種パラメータ）</vt:lpstr>
      <vt:lpstr>atom_module.f90</vt:lpstr>
      <vt:lpstr>練習</vt:lpstr>
      <vt:lpstr>構造体 type</vt:lpstr>
      <vt:lpstr>グリッドで記述可能な波長</vt:lpstr>
      <vt:lpstr>Cut off</vt:lpstr>
      <vt:lpstr>練習（時間計測）</vt:lpstr>
      <vt:lpstr>現状のアルゴリズム</vt:lpstr>
      <vt:lpstr>time-measurement routine</vt:lpstr>
      <vt:lpstr>timer routine ( example )</vt:lpstr>
      <vt:lpstr>Gram-Schmidtアルゴリズム</vt:lpstr>
      <vt:lpstr>ハミルトニアン更新を一番最後にもってくる場合を考える①</vt:lpstr>
      <vt:lpstr>ハミルトニアン更新を一番最後にもってくる場合を考える②</vt:lpstr>
      <vt:lpstr>古典Gram-Schmidt</vt:lpstr>
      <vt:lpstr>2.　コレスキー分解（LU分解）法</vt:lpstr>
      <vt:lpstr>BLAS &amp; LAPACK routines</vt:lpstr>
      <vt:lpstr>3. QR分解法</vt:lpstr>
      <vt:lpstr>QR分解のためのLAPACKルーチン</vt:lpstr>
      <vt:lpstr>部分対角化計算へのBLASの応用</vt:lpstr>
      <vt:lpstr>Conjugate-Gradient Method</vt:lpstr>
      <vt:lpstr>CG method for general minimization problems</vt:lpstr>
      <vt:lpstr>Preconditioning</vt:lpstr>
      <vt:lpstr>その他の処理の実装</vt:lpstr>
      <vt:lpstr>実習（全エネルギー計算）</vt:lpstr>
    </vt:vector>
  </TitlesOfParts>
  <Company>筑波大学物理学研究科原子核」理論研究室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下条　龍平</dc:creator>
  <cp:lastModifiedBy>岩田 潤一</cp:lastModifiedBy>
  <cp:revision>195</cp:revision>
  <dcterms:created xsi:type="dcterms:W3CDTF">2001-12-09T08:20:12Z</dcterms:created>
  <dcterms:modified xsi:type="dcterms:W3CDTF">2017-08-24T00:35:40Z</dcterms:modified>
</cp:coreProperties>
</file>